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9" r:id="rId1"/>
  </p:sldMasterIdLst>
  <p:notesMasterIdLst>
    <p:notesMasterId r:id="rId20"/>
  </p:notesMasterIdLst>
  <p:sldIdLst>
    <p:sldId id="257" r:id="rId2"/>
    <p:sldId id="258" r:id="rId3"/>
    <p:sldId id="670" r:id="rId4"/>
    <p:sldId id="686" r:id="rId5"/>
    <p:sldId id="732" r:id="rId6"/>
    <p:sldId id="738" r:id="rId7"/>
    <p:sldId id="710" r:id="rId8"/>
    <p:sldId id="733" r:id="rId9"/>
    <p:sldId id="729" r:id="rId10"/>
    <p:sldId id="712" r:id="rId11"/>
    <p:sldId id="704" r:id="rId12"/>
    <p:sldId id="720" r:id="rId13"/>
    <p:sldId id="741" r:id="rId14"/>
    <p:sldId id="743" r:id="rId15"/>
    <p:sldId id="697" r:id="rId16"/>
    <p:sldId id="701" r:id="rId17"/>
    <p:sldId id="713" r:id="rId18"/>
    <p:sldId id="648" r:id="rId1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9955681-6269-41EA-AB87-BBA7E1BF792B}">
          <p14:sldIdLst>
            <p14:sldId id="257"/>
            <p14:sldId id="258"/>
            <p14:sldId id="670"/>
            <p14:sldId id="686"/>
            <p14:sldId id="732"/>
            <p14:sldId id="738"/>
            <p14:sldId id="710"/>
            <p14:sldId id="733"/>
            <p14:sldId id="729"/>
            <p14:sldId id="712"/>
            <p14:sldId id="704"/>
            <p14:sldId id="720"/>
            <p14:sldId id="741"/>
            <p14:sldId id="743"/>
            <p14:sldId id="697"/>
            <p14:sldId id="701"/>
            <p14:sldId id="713"/>
            <p14:sldId id="648"/>
          </p14:sldIdLst>
        </p14:section>
        <p14:section name="Başlıksız Bölüm" id="{ECAE46B1-0715-4588-B376-A57DAC617BF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8000" autoAdjust="0"/>
  </p:normalViewPr>
  <p:slideViewPr>
    <p:cSldViewPr snapToGrid="0">
      <p:cViewPr varScale="1">
        <p:scale>
          <a:sx n="114" d="100"/>
          <a:sy n="114" d="100"/>
        </p:scale>
        <p:origin x="300" y="114"/>
      </p:cViewPr>
      <p:guideLst/>
    </p:cSldViewPr>
  </p:slideViewPr>
  <p:notesTextViewPr>
    <p:cViewPr>
      <p:scale>
        <a:sx n="1" d="1"/>
        <a:sy n="1" d="1"/>
      </p:scale>
      <p:origin x="0" y="0"/>
    </p:cViewPr>
  </p:notesTextViewPr>
  <p:notesViewPr>
    <p:cSldViewPr snapToGrid="0">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8056"/>
          </a:xfrm>
          <a:prstGeom prst="rect">
            <a:avLst/>
          </a:prstGeom>
        </p:spPr>
        <p:txBody>
          <a:bodyPr vert="horz" lIns="91413" tIns="45706" rIns="91413" bIns="45706"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13" tIns="45706" rIns="91413" bIns="45706" rtlCol="0"/>
          <a:lstStyle>
            <a:lvl1pPr algn="r">
              <a:defRPr sz="1200"/>
            </a:lvl1pPr>
          </a:lstStyle>
          <a:p>
            <a:fld id="{9A0A273F-6457-4515-B49F-683087A56C08}" type="datetimeFigureOut">
              <a:rPr lang="tr-TR" smtClean="0"/>
              <a:t>1.04.2022</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13" tIns="45706" rIns="91413" bIns="45706"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8584"/>
            <a:ext cx="2945659" cy="498055"/>
          </a:xfrm>
          <a:prstGeom prst="rect">
            <a:avLst/>
          </a:prstGeom>
        </p:spPr>
        <p:txBody>
          <a:bodyPr vert="horz" lIns="91413" tIns="45706" rIns="91413" bIns="45706"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13" tIns="45706" rIns="91413" bIns="45706" rtlCol="0" anchor="b"/>
          <a:lstStyle>
            <a:lvl1pPr algn="r">
              <a:defRPr sz="1200"/>
            </a:lvl1pPr>
          </a:lstStyle>
          <a:p>
            <a:fld id="{626FEC6A-C2BB-403A-B74A-4136379733EE}" type="slidenum">
              <a:rPr lang="tr-TR" smtClean="0"/>
              <a:t>‹#›</a:t>
            </a:fld>
            <a:endParaRPr lang="tr-TR"/>
          </a:p>
        </p:txBody>
      </p:sp>
    </p:spTree>
    <p:extLst>
      <p:ext uri="{BB962C8B-B14F-4D97-AF65-F5344CB8AC3E}">
        <p14:creationId xmlns:p14="http://schemas.microsoft.com/office/powerpoint/2010/main" val="239446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1D4716-5B13-4708-97A9-6BE3FC1CB59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E05F20F-361F-4E63-8486-2DBA83728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3CF3EB6-F5F9-4CEB-91CC-C74190A8D4F7}"/>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986373D8-EEBA-420D-B1AE-A41B50E42A2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4DB40F-BA19-411D-9EA7-FD4A8F83F71A}"/>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107618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6A5C10-7507-452D-8261-C4D90F0E355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249E36B-1C3F-4787-B8DF-EF7AD3D4386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CF9534-C3E6-4A5B-9C90-AA24E4087AD0}"/>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5A8AD900-4AE6-4318-89A9-24B05E5DFF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8747C70-03E5-402E-9A09-FABEEE94CDBD}"/>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173145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BC632D8-47A6-466E-BFEB-B5A98C334EA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C92F356-BDE9-45E3-9966-9DAB0D6A0AF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32171D-4162-4F06-9E56-5BD5DC523554}"/>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2A79D57A-2DFF-43A3-B514-8D09DA26F0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60AD4F-BBCB-4729-816E-7AB09F3CC2A7}"/>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155800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879D83-A9C0-4AF1-A6D9-3947F9880B6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2C86F8B-F5FA-470F-B8E6-D1279D8D78C3}"/>
              </a:ext>
            </a:extLst>
          </p:cNvPr>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85985C74-7EC7-4ABB-9D1F-E0F5A66666D7}"/>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4E29748C-B267-46C2-B3CD-AD7BD1D279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337B2B-C51B-4680-8F1C-33CA474A734E}"/>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341342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105E9A-57F3-4574-A315-88F0B43CB23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A00E383-7624-4F08-8964-07CE7B730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3B1EEB2-1F55-4B1C-84B9-41132D7AE0C1}"/>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97D49623-AC97-48E5-833E-AA1D2E0C9B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D57788-28CC-4EDD-BC7D-AE836F58AE47}"/>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222100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AF783A-BAB4-4A08-8515-C651C4A825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6904DF-2825-4D29-BF59-515DC299D2F3}"/>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D535724-5623-4841-9E10-6336B5A08C2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1A50501-6E51-48DC-97B9-B8DD6550BBFF}"/>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6" name="Alt Bilgi Yer Tutucusu 5">
            <a:extLst>
              <a:ext uri="{FF2B5EF4-FFF2-40B4-BE49-F238E27FC236}">
                <a16:creationId xmlns:a16="http://schemas.microsoft.com/office/drawing/2014/main" id="{6D61B05F-2002-4C38-9A51-4A6BFED10A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92707C-C050-45BF-8686-16AEEF55AF83}"/>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227516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02029-2900-42E6-886E-02E01E11181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3DE6498-8932-43B3-AF9B-1E63ACAAFB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E72EA02B-E4B7-4E74-B051-5E994BCCBA7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3ED61FB-36C0-40BE-804E-699EE6CE49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62834579-E78C-4F36-AB89-681BAECABA4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3572D7A-4A4E-4481-BD00-4835143017A8}"/>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8" name="Alt Bilgi Yer Tutucusu 7">
            <a:extLst>
              <a:ext uri="{FF2B5EF4-FFF2-40B4-BE49-F238E27FC236}">
                <a16:creationId xmlns:a16="http://schemas.microsoft.com/office/drawing/2014/main" id="{35DF230E-198B-4AD5-8033-B35B982F2A6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EF1B8CC-ADA3-42EA-8FE7-8A4B981868B0}"/>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410644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DF71EB-38A2-4A32-AB7B-708D0FCF705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E513D46-B710-48CB-AC9D-F5E9751CBC62}"/>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4" name="Alt Bilgi Yer Tutucusu 3">
            <a:extLst>
              <a:ext uri="{FF2B5EF4-FFF2-40B4-BE49-F238E27FC236}">
                <a16:creationId xmlns:a16="http://schemas.microsoft.com/office/drawing/2014/main" id="{8CD4711B-F643-4A8A-BF49-38320A6658A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DEC7C18-A33F-4764-B426-409DF1D5D681}"/>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82262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D6A432-9147-48BE-B931-3700C25B903B}"/>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3" name="Alt Bilgi Yer Tutucusu 2">
            <a:extLst>
              <a:ext uri="{FF2B5EF4-FFF2-40B4-BE49-F238E27FC236}">
                <a16:creationId xmlns:a16="http://schemas.microsoft.com/office/drawing/2014/main" id="{1B509648-FAAB-455C-86D1-B1E0E5E522C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4894896-11E7-47EC-BCE8-B33574D73BE7}"/>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70978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CE3EEE-C522-4815-B9A2-0D6F96FD281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4A81013-534C-46FF-9C6D-EFC438A17A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837DB96-6951-4EC2-9D8F-769CB591A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466FDEA-C36E-4AAF-92F5-243ED7E77F7B}"/>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6" name="Alt Bilgi Yer Tutucusu 5">
            <a:extLst>
              <a:ext uri="{FF2B5EF4-FFF2-40B4-BE49-F238E27FC236}">
                <a16:creationId xmlns:a16="http://schemas.microsoft.com/office/drawing/2014/main" id="{3B91B457-D368-47F7-99B5-6172407FE62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1BE6868-D6DD-44E9-9528-3212755F04E6}"/>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417332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F186C1-461B-425D-8C14-16ABE47A0A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B8043FF-1C8D-458E-9030-1245FC54F2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90201B7-9696-4ACC-B17D-F7C95B02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B6A858D-91BE-4B33-8639-A43DF428E90B}"/>
              </a:ext>
            </a:extLst>
          </p:cNvPr>
          <p:cNvSpPr>
            <a:spLocks noGrp="1"/>
          </p:cNvSpPr>
          <p:nvPr>
            <p:ph type="dt" sz="half" idx="10"/>
          </p:nvPr>
        </p:nvSpPr>
        <p:spPr/>
        <p:txBody>
          <a:bodyPr/>
          <a:lstStyle/>
          <a:p>
            <a:fld id="{CBDABCFB-80A1-4DBB-86DD-B01764AF1476}" type="datetimeFigureOut">
              <a:rPr lang="tr-TR" smtClean="0"/>
              <a:t>1.04.2022</a:t>
            </a:fld>
            <a:endParaRPr lang="tr-TR"/>
          </a:p>
        </p:txBody>
      </p:sp>
      <p:sp>
        <p:nvSpPr>
          <p:cNvPr id="6" name="Alt Bilgi Yer Tutucusu 5">
            <a:extLst>
              <a:ext uri="{FF2B5EF4-FFF2-40B4-BE49-F238E27FC236}">
                <a16:creationId xmlns:a16="http://schemas.microsoft.com/office/drawing/2014/main" id="{4AC780F1-37D9-4F24-AD05-EB38C4CAF3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0AA611B-D575-424C-963D-23B044D093C5}"/>
              </a:ext>
            </a:extLst>
          </p:cNvPr>
          <p:cNvSpPr>
            <a:spLocks noGrp="1"/>
          </p:cNvSpPr>
          <p:nvPr>
            <p:ph type="sldNum" sz="quarter" idx="12"/>
          </p:nvPr>
        </p:nvSpPr>
        <p:spPr/>
        <p:txBody>
          <a:bodyPr/>
          <a:lstStyle/>
          <a:p>
            <a:fld id="{ECDE1888-ACC3-42AF-8CE4-09F8F9C1530D}" type="slidenum">
              <a:rPr lang="tr-TR" smtClean="0"/>
              <a:t>‹#›</a:t>
            </a:fld>
            <a:endParaRPr lang="tr-TR"/>
          </a:p>
        </p:txBody>
      </p:sp>
    </p:spTree>
    <p:extLst>
      <p:ext uri="{BB962C8B-B14F-4D97-AF65-F5344CB8AC3E}">
        <p14:creationId xmlns:p14="http://schemas.microsoft.com/office/powerpoint/2010/main" val="950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635ADDC-88B6-4027-9928-D6FCDF872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199181D-8A62-4978-AC18-CFA44F6C03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E8F510D-6A7C-4333-8BFF-DF2699926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ABCFB-80A1-4DBB-86DD-B01764AF1476}" type="datetimeFigureOut">
              <a:rPr lang="tr-TR" smtClean="0"/>
              <a:t>1.04.2022</a:t>
            </a:fld>
            <a:endParaRPr lang="tr-TR"/>
          </a:p>
        </p:txBody>
      </p:sp>
      <p:sp>
        <p:nvSpPr>
          <p:cNvPr id="5" name="Alt Bilgi Yer Tutucusu 4">
            <a:extLst>
              <a:ext uri="{FF2B5EF4-FFF2-40B4-BE49-F238E27FC236}">
                <a16:creationId xmlns:a16="http://schemas.microsoft.com/office/drawing/2014/main" id="{A8574EBF-08DF-448C-A859-3F3659E86A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707236C-064B-48EA-B82A-8B7C606CC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E1888-ACC3-42AF-8CE4-09F8F9C1530D}" type="slidenum">
              <a:rPr lang="tr-TR" smtClean="0"/>
              <a:t>‹#›</a:t>
            </a:fld>
            <a:endParaRPr lang="tr-TR"/>
          </a:p>
        </p:txBody>
      </p:sp>
    </p:spTree>
    <p:extLst>
      <p:ext uri="{BB962C8B-B14F-4D97-AF65-F5344CB8AC3E}">
        <p14:creationId xmlns:p14="http://schemas.microsoft.com/office/powerpoint/2010/main" val="54921840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D5967FC5-8B3D-4EDA-A3A0-0C77146024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979723" y="2121703"/>
            <a:ext cx="4232554" cy="1810778"/>
          </a:xfrm>
          <a:prstGeom prst="rect">
            <a:avLst/>
          </a:prstGeom>
        </p:spPr>
      </p:pic>
      <p:sp>
        <p:nvSpPr>
          <p:cNvPr id="6" name="Dikdörtgen 5">
            <a:extLst>
              <a:ext uri="{FF2B5EF4-FFF2-40B4-BE49-F238E27FC236}">
                <a16:creationId xmlns:a16="http://schemas.microsoft.com/office/drawing/2014/main" id="{F2A5B854-A987-4C43-A485-66F3BEA0D50F}"/>
              </a:ext>
            </a:extLst>
          </p:cNvPr>
          <p:cNvSpPr/>
          <p:nvPr/>
        </p:nvSpPr>
        <p:spPr>
          <a:xfrm>
            <a:off x="0" y="6362700"/>
            <a:ext cx="12192000" cy="4953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18" name="Grup 17">
            <a:extLst>
              <a:ext uri="{FF2B5EF4-FFF2-40B4-BE49-F238E27FC236}">
                <a16:creationId xmlns:a16="http://schemas.microsoft.com/office/drawing/2014/main" id="{2B4D1F0A-8733-4664-8DCD-C3772A0CC418}"/>
              </a:ext>
            </a:extLst>
          </p:cNvPr>
          <p:cNvGrpSpPr/>
          <p:nvPr/>
        </p:nvGrpSpPr>
        <p:grpSpPr>
          <a:xfrm>
            <a:off x="413493" y="6472628"/>
            <a:ext cx="1686498" cy="276999"/>
            <a:chOff x="413493" y="6472628"/>
            <a:chExt cx="1686498" cy="276999"/>
          </a:xfrm>
        </p:grpSpPr>
        <p:pic>
          <p:nvPicPr>
            <p:cNvPr id="8" name="Resim 7">
              <a:extLst>
                <a:ext uri="{FF2B5EF4-FFF2-40B4-BE49-F238E27FC236}">
                  <a16:creationId xmlns:a16="http://schemas.microsoft.com/office/drawing/2014/main" id="{FEF56205-9A88-4AAF-9A95-DAE022104A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13493" y="6490527"/>
              <a:ext cx="797816" cy="241200"/>
            </a:xfrm>
            <a:prstGeom prst="rect">
              <a:avLst/>
            </a:prstGeom>
          </p:spPr>
        </p:pic>
        <p:sp>
          <p:nvSpPr>
            <p:cNvPr id="9" name="Metin kutusu 8">
              <a:extLst>
                <a:ext uri="{FF2B5EF4-FFF2-40B4-BE49-F238E27FC236}">
                  <a16:creationId xmlns:a16="http://schemas.microsoft.com/office/drawing/2014/main" id="{3F93F1F7-6D2C-4C48-ABB3-6FA08A333F73}"/>
                </a:ext>
              </a:extLst>
            </p:cNvPr>
            <p:cNvSpPr txBox="1"/>
            <p:nvPr/>
          </p:nvSpPr>
          <p:spPr>
            <a:xfrm>
              <a:off x="1275234" y="6472628"/>
              <a:ext cx="824757" cy="276999"/>
            </a:xfrm>
            <a:prstGeom prst="rect">
              <a:avLst/>
            </a:prstGeom>
            <a:noFill/>
          </p:spPr>
          <p:txBody>
            <a:bodyPr wrap="square" lIns="0" tIns="0" rIns="0" bIns="0" rtlCol="0">
              <a:spAutoFit/>
            </a:bodyPr>
            <a:lstStyle/>
            <a:p>
              <a:r>
                <a:rPr lang="tr-TR" i="1" dirty="0">
                  <a:solidFill>
                    <a:schemeClr val="bg1"/>
                  </a:solidFill>
                  <a:latin typeface="Times New Roman" panose="02020603050405020304" pitchFamily="18" charset="0"/>
                  <a:cs typeface="Times New Roman" panose="02020603050405020304" pitchFamily="18" charset="0"/>
                </a:rPr>
                <a:t>/</a:t>
              </a:r>
              <a:r>
                <a:rPr lang="tr-TR" i="1" dirty="0" err="1">
                  <a:solidFill>
                    <a:schemeClr val="bg1"/>
                  </a:solidFill>
                  <a:latin typeface="Times New Roman" panose="02020603050405020304" pitchFamily="18" charset="0"/>
                  <a:cs typeface="Times New Roman" panose="02020603050405020304" pitchFamily="18" charset="0"/>
                </a:rPr>
                <a:t>sivasbtu</a:t>
              </a:r>
              <a:endParaRPr lang="tr-TR" i="1" dirty="0">
                <a:solidFill>
                  <a:schemeClr val="bg1"/>
                </a:solidFill>
                <a:latin typeface="Times New Roman" panose="02020603050405020304" pitchFamily="18" charset="0"/>
                <a:cs typeface="Times New Roman" panose="02020603050405020304" pitchFamily="18" charset="0"/>
              </a:endParaRPr>
            </a:p>
          </p:txBody>
        </p:sp>
      </p:grpSp>
      <p:grpSp>
        <p:nvGrpSpPr>
          <p:cNvPr id="17" name="Grup 16">
            <a:extLst>
              <a:ext uri="{FF2B5EF4-FFF2-40B4-BE49-F238E27FC236}">
                <a16:creationId xmlns:a16="http://schemas.microsoft.com/office/drawing/2014/main" id="{F5F353D7-67DB-44DA-BDEC-F9E4B3C8D354}"/>
              </a:ext>
            </a:extLst>
          </p:cNvPr>
          <p:cNvGrpSpPr/>
          <p:nvPr/>
        </p:nvGrpSpPr>
        <p:grpSpPr>
          <a:xfrm>
            <a:off x="2581485" y="6472628"/>
            <a:ext cx="1171892" cy="276999"/>
            <a:chOff x="2352885" y="6472628"/>
            <a:chExt cx="1171892" cy="276999"/>
          </a:xfrm>
        </p:grpSpPr>
        <p:pic>
          <p:nvPicPr>
            <p:cNvPr id="11" name="Resim 10">
              <a:extLst>
                <a:ext uri="{FF2B5EF4-FFF2-40B4-BE49-F238E27FC236}">
                  <a16:creationId xmlns:a16="http://schemas.microsoft.com/office/drawing/2014/main" id="{A2EB0528-285D-4952-8D29-98B647EB87E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352885" y="6490265"/>
              <a:ext cx="241725" cy="241725"/>
            </a:xfrm>
            <a:prstGeom prst="rect">
              <a:avLst/>
            </a:prstGeom>
          </p:spPr>
        </p:pic>
        <p:sp>
          <p:nvSpPr>
            <p:cNvPr id="12" name="Metin kutusu 11">
              <a:extLst>
                <a:ext uri="{FF2B5EF4-FFF2-40B4-BE49-F238E27FC236}">
                  <a16:creationId xmlns:a16="http://schemas.microsoft.com/office/drawing/2014/main" id="{79777A25-3851-47F3-9B40-FADB2107258C}"/>
                </a:ext>
              </a:extLst>
            </p:cNvPr>
            <p:cNvSpPr txBox="1"/>
            <p:nvPr/>
          </p:nvSpPr>
          <p:spPr>
            <a:xfrm>
              <a:off x="2654300" y="6472628"/>
              <a:ext cx="870477" cy="276999"/>
            </a:xfrm>
            <a:prstGeom prst="rect">
              <a:avLst/>
            </a:prstGeom>
            <a:noFill/>
          </p:spPr>
          <p:txBody>
            <a:bodyPr wrap="square" lIns="0" tIns="0" rIns="0" bIns="0" rtlCol="0">
              <a:spAutoFit/>
            </a:bodyPr>
            <a:lstStyle/>
            <a:p>
              <a:r>
                <a:rPr lang="tr-TR" i="1" dirty="0">
                  <a:solidFill>
                    <a:schemeClr val="bg1"/>
                  </a:solidFill>
                  <a:latin typeface="Times New Roman" panose="02020603050405020304" pitchFamily="18" charset="0"/>
                  <a:cs typeface="Times New Roman" panose="02020603050405020304" pitchFamily="18" charset="0"/>
                </a:rPr>
                <a:t>/</a:t>
              </a:r>
              <a:r>
                <a:rPr lang="tr-TR" i="1" dirty="0" err="1">
                  <a:solidFill>
                    <a:schemeClr val="bg1"/>
                  </a:solidFill>
                  <a:latin typeface="Times New Roman" panose="02020603050405020304" pitchFamily="18" charset="0"/>
                  <a:cs typeface="Times New Roman" panose="02020603050405020304" pitchFamily="18" charset="0"/>
                </a:rPr>
                <a:t>sivas.btu</a:t>
              </a:r>
              <a:endParaRPr lang="tr-TR" i="1" dirty="0">
                <a:solidFill>
                  <a:schemeClr val="bg1"/>
                </a:solidFill>
                <a:latin typeface="Times New Roman" panose="02020603050405020304" pitchFamily="18" charset="0"/>
                <a:cs typeface="Times New Roman" panose="02020603050405020304" pitchFamily="18" charset="0"/>
              </a:endParaRPr>
            </a:p>
          </p:txBody>
        </p:sp>
      </p:grpSp>
      <p:grpSp>
        <p:nvGrpSpPr>
          <p:cNvPr id="16" name="Grup 15">
            <a:extLst>
              <a:ext uri="{FF2B5EF4-FFF2-40B4-BE49-F238E27FC236}">
                <a16:creationId xmlns:a16="http://schemas.microsoft.com/office/drawing/2014/main" id="{12991AE3-5306-47C1-86AF-C32A2D02333B}"/>
              </a:ext>
            </a:extLst>
          </p:cNvPr>
          <p:cNvGrpSpPr/>
          <p:nvPr/>
        </p:nvGrpSpPr>
        <p:grpSpPr>
          <a:xfrm>
            <a:off x="9839221" y="6472628"/>
            <a:ext cx="2155090" cy="276999"/>
            <a:chOff x="3782160" y="6472628"/>
            <a:chExt cx="2155090" cy="276999"/>
          </a:xfrm>
        </p:grpSpPr>
        <p:pic>
          <p:nvPicPr>
            <p:cNvPr id="14" name="Resim 13">
              <a:extLst>
                <a:ext uri="{FF2B5EF4-FFF2-40B4-BE49-F238E27FC236}">
                  <a16:creationId xmlns:a16="http://schemas.microsoft.com/office/drawing/2014/main" id="{2700BCB4-6F62-4E04-8479-09A26AFE6F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9CA1C713-081A-4047-B445-0A612D6F65C4}"/>
                </a:ext>
              </a:extLst>
            </p:cNvPr>
            <p:cNvSpPr txBox="1"/>
            <p:nvPr/>
          </p:nvSpPr>
          <p:spPr>
            <a:xfrm>
              <a:off x="4102100" y="6472628"/>
              <a:ext cx="1835150" cy="276999"/>
            </a:xfrm>
            <a:prstGeom prst="rect">
              <a:avLst/>
            </a:prstGeom>
            <a:noFill/>
          </p:spPr>
          <p:txBody>
            <a:bodyPr wrap="square" lIns="0" tIns="0" rIns="0" bIns="0" rtlCol="0">
              <a:spAutoFit/>
            </a:bodyPr>
            <a:lstStyle/>
            <a:p>
              <a:r>
                <a:rPr lang="tr-TR" i="1" dirty="0">
                  <a:solidFill>
                    <a:schemeClr val="bg1"/>
                  </a:solidFill>
                  <a:latin typeface="Times New Roman" panose="02020603050405020304" pitchFamily="18" charset="0"/>
                  <a:cs typeface="Times New Roman" panose="02020603050405020304" pitchFamily="18" charset="0"/>
                </a:rPr>
                <a:t>www.sivas.edu.tr</a:t>
              </a:r>
            </a:p>
          </p:txBody>
        </p:sp>
      </p:grpSp>
      <p:cxnSp>
        <p:nvCxnSpPr>
          <p:cNvPr id="20" name="Düz Bağlayıcı 19">
            <a:extLst>
              <a:ext uri="{FF2B5EF4-FFF2-40B4-BE49-F238E27FC236}">
                <a16:creationId xmlns:a16="http://schemas.microsoft.com/office/drawing/2014/main" id="{0DD17F8C-1663-43C0-9A32-EFB6B047D846}"/>
              </a:ext>
            </a:extLst>
          </p:cNvPr>
          <p:cNvCxnSpPr/>
          <p:nvPr/>
        </p:nvCxnSpPr>
        <p:spPr>
          <a:xfrm>
            <a:off x="2333625" y="6472628"/>
            <a:ext cx="0" cy="276999"/>
          </a:xfrm>
          <a:prstGeom prst="line">
            <a:avLst/>
          </a:prstGeom>
          <a:ln>
            <a:solidFill>
              <a:schemeClr val="bg1"/>
            </a:solidFill>
          </a:ln>
        </p:spPr>
        <p:style>
          <a:lnRef idx="3">
            <a:schemeClr val="accent1"/>
          </a:lnRef>
          <a:fillRef idx="0">
            <a:schemeClr val="accent1"/>
          </a:fillRef>
          <a:effectRef idx="2">
            <a:schemeClr val="accent1"/>
          </a:effectRef>
          <a:fontRef idx="minor">
            <a:schemeClr val="tx1"/>
          </a:fontRef>
        </p:style>
      </p:cxnSp>
      <p:sp>
        <p:nvSpPr>
          <p:cNvPr id="4" name="İçerik Yer Tutucusu 3">
            <a:extLst>
              <a:ext uri="{FF2B5EF4-FFF2-40B4-BE49-F238E27FC236}">
                <a16:creationId xmlns:a16="http://schemas.microsoft.com/office/drawing/2014/main" id="{921D4437-58C5-4C61-9575-686E07383902}"/>
              </a:ext>
            </a:extLst>
          </p:cNvPr>
          <p:cNvSpPr>
            <a:spLocks noGrp="1"/>
          </p:cNvSpPr>
          <p:nvPr>
            <p:ph idx="1"/>
          </p:nvPr>
        </p:nvSpPr>
        <p:spPr>
          <a:xfrm>
            <a:off x="838200" y="4438650"/>
            <a:ext cx="10515600" cy="1738312"/>
          </a:xfrm>
        </p:spPr>
        <p:txBody>
          <a:bodyPr>
            <a:normAutofit/>
          </a:bodyPr>
          <a:lstStyle/>
          <a:p>
            <a:endParaRPr lang="tr-TR" dirty="0"/>
          </a:p>
          <a:p>
            <a:pPr marL="0" indent="0" algn="ctr">
              <a:buNone/>
            </a:pPr>
            <a:r>
              <a:rPr lang="tr-TR" sz="3200" b="1" dirty="0">
                <a:solidFill>
                  <a:srgbClr val="00B0F0"/>
                </a:solidFill>
              </a:rPr>
              <a:t>Strateji Geliştirme Daire Başkanlığı</a:t>
            </a:r>
          </a:p>
          <a:p>
            <a:pPr marL="0" indent="0" algn="ctr">
              <a:buNone/>
            </a:pPr>
            <a:r>
              <a:rPr lang="tr-TR" sz="3200" b="1" dirty="0">
                <a:solidFill>
                  <a:srgbClr val="00B0F0"/>
                </a:solidFill>
              </a:rPr>
              <a:t>2022</a:t>
            </a:r>
          </a:p>
        </p:txBody>
      </p:sp>
    </p:spTree>
    <p:extLst>
      <p:ext uri="{BB962C8B-B14F-4D97-AF65-F5344CB8AC3E}">
        <p14:creationId xmlns:p14="http://schemas.microsoft.com/office/powerpoint/2010/main" val="1890867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242990" y="285225"/>
            <a:ext cx="9468041" cy="1046440"/>
          </a:xfrm>
          <a:prstGeom prst="rect">
            <a:avLst/>
          </a:prstGeom>
        </p:spPr>
        <p:txBody>
          <a:bodyPr wrap="square">
            <a:spAutoFit/>
          </a:bodyPr>
          <a:lstStyle/>
          <a:p>
            <a:pPr marL="342900" indent="-342900" algn="just">
              <a:buFont typeface="Arial" panose="020B0604020202020204" pitchFamily="34" charset="0"/>
              <a:buChar char="•"/>
            </a:pPr>
            <a:endParaRPr lang="tr-TR" sz="2000" dirty="0"/>
          </a:p>
          <a:p>
            <a:pPr algn="just"/>
            <a:r>
              <a:rPr lang="tr-TR" sz="2400" dirty="0"/>
              <a:t> </a:t>
            </a:r>
            <a:endParaRPr lang="tr-TR" dirty="0"/>
          </a:p>
          <a:p>
            <a:pPr algn="just"/>
            <a:endParaRPr lang="tr-TR" dirty="0"/>
          </a:p>
        </p:txBody>
      </p:sp>
      <p:sp>
        <p:nvSpPr>
          <p:cNvPr id="13" name="Dikdörtgen 12">
            <a:extLst>
              <a:ext uri="{FF2B5EF4-FFF2-40B4-BE49-F238E27FC236}">
                <a16:creationId xmlns:a16="http://schemas.microsoft.com/office/drawing/2014/main" id="{A6F2BA9F-4882-4C1F-A15C-8A730920F74E}"/>
              </a:ext>
            </a:extLst>
          </p:cNvPr>
          <p:cNvSpPr/>
          <p:nvPr/>
        </p:nvSpPr>
        <p:spPr>
          <a:xfrm>
            <a:off x="2351314" y="385894"/>
            <a:ext cx="9364436" cy="553998"/>
          </a:xfrm>
          <a:prstGeom prst="rect">
            <a:avLst/>
          </a:prstGeom>
        </p:spPr>
        <p:txBody>
          <a:bodyPr wrap="square">
            <a:spAutoFit/>
          </a:bodyPr>
          <a:lstStyle/>
          <a:p>
            <a:pPr algn="ctr"/>
            <a:r>
              <a:rPr lang="tr-TR" sz="3000" b="1" dirty="0">
                <a:solidFill>
                  <a:srgbClr val="FF0000"/>
                </a:solidFill>
              </a:rPr>
              <a:t>İzleme-Değerlendirme Birim Sorumluları</a:t>
            </a:r>
          </a:p>
        </p:txBody>
      </p:sp>
      <p:graphicFrame>
        <p:nvGraphicFramePr>
          <p:cNvPr id="16" name="Tablo 15">
            <a:extLst>
              <a:ext uri="{FF2B5EF4-FFF2-40B4-BE49-F238E27FC236}">
                <a16:creationId xmlns:a16="http://schemas.microsoft.com/office/drawing/2014/main" id="{E0DBB779-F142-4BEC-A166-3187139983B4}"/>
              </a:ext>
            </a:extLst>
          </p:cNvPr>
          <p:cNvGraphicFramePr>
            <a:graphicFrameLocks noGrp="1"/>
          </p:cNvGraphicFramePr>
          <p:nvPr>
            <p:extLst>
              <p:ext uri="{D42A27DB-BD31-4B8C-83A1-F6EECF244321}">
                <p14:modId xmlns:p14="http://schemas.microsoft.com/office/powerpoint/2010/main" val="1354461413"/>
              </p:ext>
            </p:extLst>
          </p:nvPr>
        </p:nvGraphicFramePr>
        <p:xfrm>
          <a:off x="2525087" y="1093780"/>
          <a:ext cx="8581064" cy="5476875"/>
        </p:xfrm>
        <a:graphic>
          <a:graphicData uri="http://schemas.openxmlformats.org/drawingml/2006/table">
            <a:tbl>
              <a:tblPr>
                <a:tableStyleId>{5C22544A-7EE6-4342-B048-85BDC9FD1C3A}</a:tableStyleId>
              </a:tblPr>
              <a:tblGrid>
                <a:gridCol w="2772833">
                  <a:extLst>
                    <a:ext uri="{9D8B030D-6E8A-4147-A177-3AD203B41FA5}">
                      <a16:colId xmlns:a16="http://schemas.microsoft.com/office/drawing/2014/main" val="3100280397"/>
                    </a:ext>
                  </a:extLst>
                </a:gridCol>
                <a:gridCol w="2538980">
                  <a:extLst>
                    <a:ext uri="{9D8B030D-6E8A-4147-A177-3AD203B41FA5}">
                      <a16:colId xmlns:a16="http://schemas.microsoft.com/office/drawing/2014/main" val="3741176625"/>
                    </a:ext>
                  </a:extLst>
                </a:gridCol>
                <a:gridCol w="3269251">
                  <a:extLst>
                    <a:ext uri="{9D8B030D-6E8A-4147-A177-3AD203B41FA5}">
                      <a16:colId xmlns:a16="http://schemas.microsoft.com/office/drawing/2014/main" val="132424507"/>
                    </a:ext>
                  </a:extLst>
                </a:gridCol>
              </a:tblGrid>
              <a:tr h="151088">
                <a:tc>
                  <a:txBody>
                    <a:bodyPr/>
                    <a:lstStyle/>
                    <a:p>
                      <a:pPr algn="l" fontAlgn="ctr"/>
                      <a:r>
                        <a:rPr lang="tr-TR" sz="1500" b="0" i="0" u="none" strike="noStrike" dirty="0">
                          <a:solidFill>
                            <a:schemeClr val="bg1"/>
                          </a:solidFill>
                          <a:effectLst/>
                          <a:latin typeface="Calibri" panose="020F0502020204030204" pitchFamily="34" charset="0"/>
                        </a:rPr>
                        <a:t>Doç. Dr. Emre BİÇER</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Dekan Yardımcısı</a:t>
                      </a:r>
                    </a:p>
                  </a:txBody>
                  <a:tcPr marL="9525" marR="9525" marT="9525" marB="0" anchor="ctr">
                    <a:solidFill>
                      <a:srgbClr val="0070C0"/>
                    </a:solidFill>
                  </a:tcPr>
                </a:tc>
                <a:tc>
                  <a:txBody>
                    <a:bodyPr/>
                    <a:lstStyle/>
                    <a:p>
                      <a:pPr algn="l" fontAlgn="ctr"/>
                      <a:r>
                        <a:rPr lang="tr-TR" sz="1500" b="0" i="0" u="none" strike="noStrike">
                          <a:solidFill>
                            <a:schemeClr val="bg1"/>
                          </a:solidFill>
                          <a:effectLst/>
                          <a:latin typeface="Calibri" panose="020F0502020204030204" pitchFamily="34" charset="0"/>
                        </a:rPr>
                        <a:t>Mühendislik ve Doğa Bilimleri Fakültesi</a:t>
                      </a:r>
                    </a:p>
                  </a:txBody>
                  <a:tcPr marL="9525" marR="9525" marT="9525" marB="0" anchor="ctr">
                    <a:solidFill>
                      <a:srgbClr val="0070C0"/>
                    </a:solidFill>
                  </a:tcPr>
                </a:tc>
                <a:extLst>
                  <a:ext uri="{0D108BD9-81ED-4DB2-BD59-A6C34878D82A}">
                    <a16:rowId xmlns:a16="http://schemas.microsoft.com/office/drawing/2014/main" val="2288290721"/>
                  </a:ext>
                </a:extLst>
              </a:tr>
              <a:tr h="1510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500" b="0" i="0" u="none" strike="noStrike" dirty="0">
                          <a:solidFill>
                            <a:schemeClr val="bg1"/>
                          </a:solidFill>
                          <a:effectLst/>
                          <a:latin typeface="Calibri" panose="020F0502020204030204" pitchFamily="34" charset="0"/>
                        </a:rPr>
                        <a:t>Dr. Ekrem Yartaşı</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Dekan Yardımcısı</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Mühendislik ve doğa bilimleri fakültesi</a:t>
                      </a:r>
                    </a:p>
                  </a:txBody>
                  <a:tcPr marL="9525" marR="9525" marT="9525" marB="0" anchor="ctr">
                    <a:solidFill>
                      <a:srgbClr val="0070C0"/>
                    </a:solidFill>
                  </a:tcPr>
                </a:tc>
                <a:extLst>
                  <a:ext uri="{0D108BD9-81ED-4DB2-BD59-A6C34878D82A}">
                    <a16:rowId xmlns:a16="http://schemas.microsoft.com/office/drawing/2014/main" val="2307104099"/>
                  </a:ext>
                </a:extLst>
              </a:tr>
              <a:tr h="151088">
                <a:tc>
                  <a:txBody>
                    <a:bodyPr/>
                    <a:lstStyle/>
                    <a:p>
                      <a:pPr algn="l" fontAlgn="ctr"/>
                      <a:r>
                        <a:rPr lang="tr-TR" sz="1500" b="0" i="0" u="none" strike="noStrike" dirty="0">
                          <a:solidFill>
                            <a:schemeClr val="bg1"/>
                          </a:solidFill>
                          <a:effectLst/>
                          <a:latin typeface="Calibri" panose="020F0502020204030204" pitchFamily="34" charset="0"/>
                        </a:rPr>
                        <a:t>Atila ÇETİNKAYA</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Fakülte Sekreteri V.</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Mühendislik ve Doğa Bilimleri Fakültesi</a:t>
                      </a:r>
                    </a:p>
                  </a:txBody>
                  <a:tcPr marL="9525" marR="9525" marT="9525" marB="0" anchor="ctr">
                    <a:solidFill>
                      <a:srgbClr val="0070C0"/>
                    </a:solidFill>
                  </a:tcPr>
                </a:tc>
                <a:extLst>
                  <a:ext uri="{0D108BD9-81ED-4DB2-BD59-A6C34878D82A}">
                    <a16:rowId xmlns:a16="http://schemas.microsoft.com/office/drawing/2014/main" val="2210715226"/>
                  </a:ext>
                </a:extLst>
              </a:tr>
              <a:tr h="151088">
                <a:tc>
                  <a:txBody>
                    <a:bodyPr/>
                    <a:lstStyle/>
                    <a:p>
                      <a:pPr algn="l" fontAlgn="ctr"/>
                      <a:r>
                        <a:rPr lang="tr-TR" sz="1500" b="0" i="0" u="none" strike="noStrike" dirty="0">
                          <a:solidFill>
                            <a:schemeClr val="bg1"/>
                          </a:solidFill>
                          <a:effectLst/>
                          <a:latin typeface="Calibri" panose="020F0502020204030204" pitchFamily="34" charset="0"/>
                        </a:rPr>
                        <a:t>Dr. Human AMİRİ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Öğretim Üyesi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Havacılık ve Uzay Bilimleri Fakültesi</a:t>
                      </a:r>
                    </a:p>
                  </a:txBody>
                  <a:tcPr marL="9525" marR="9525" marT="9525" marB="0" anchor="ctr">
                    <a:solidFill>
                      <a:srgbClr val="0070C0"/>
                    </a:solidFill>
                  </a:tcPr>
                </a:tc>
                <a:extLst>
                  <a:ext uri="{0D108BD9-81ED-4DB2-BD59-A6C34878D82A}">
                    <a16:rowId xmlns:a16="http://schemas.microsoft.com/office/drawing/2014/main" val="929216656"/>
                  </a:ext>
                </a:extLst>
              </a:tr>
              <a:tr h="151088">
                <a:tc>
                  <a:txBody>
                    <a:bodyPr/>
                    <a:lstStyle/>
                    <a:p>
                      <a:pPr algn="l" fontAlgn="ctr"/>
                      <a:r>
                        <a:rPr lang="tr-TR" sz="1500" b="0" i="0" u="none" strike="noStrike" dirty="0">
                          <a:solidFill>
                            <a:schemeClr val="bg1"/>
                          </a:solidFill>
                          <a:effectLst/>
                          <a:latin typeface="Calibri" panose="020F0502020204030204" pitchFamily="34" charset="0"/>
                        </a:rPr>
                        <a:t>Dr. M. Mehdi GOMROKİ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Öğretim Üyesi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Havacılık ve Uzay Bilimleri Fakültesi</a:t>
                      </a:r>
                    </a:p>
                  </a:txBody>
                  <a:tcPr marL="9525" marR="9525" marT="9525" marB="0" anchor="ctr">
                    <a:solidFill>
                      <a:srgbClr val="0070C0"/>
                    </a:solidFill>
                  </a:tcPr>
                </a:tc>
                <a:extLst>
                  <a:ext uri="{0D108BD9-81ED-4DB2-BD59-A6C34878D82A}">
                    <a16:rowId xmlns:a16="http://schemas.microsoft.com/office/drawing/2014/main" val="4175806117"/>
                  </a:ext>
                </a:extLst>
              </a:tr>
              <a:tr h="151088">
                <a:tc>
                  <a:txBody>
                    <a:bodyPr/>
                    <a:lstStyle/>
                    <a:p>
                      <a:pPr algn="l" fontAlgn="ctr"/>
                      <a:r>
                        <a:rPr lang="tr-TR" sz="1500" b="0" i="0" u="none" strike="noStrike" dirty="0">
                          <a:solidFill>
                            <a:schemeClr val="bg1"/>
                          </a:solidFill>
                          <a:effectLst/>
                          <a:latin typeface="Calibri" panose="020F0502020204030204" pitchFamily="34" charset="0"/>
                        </a:rPr>
                        <a:t>Ayla SİLİĞ</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Fakülte Sekreteri V.</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Havacılık ve Uzay Bilimleri Fakültesi</a:t>
                      </a:r>
                    </a:p>
                  </a:txBody>
                  <a:tcPr marL="9525" marR="9525" marT="9525" marB="0" anchor="ctr">
                    <a:solidFill>
                      <a:srgbClr val="0070C0"/>
                    </a:solidFill>
                  </a:tcPr>
                </a:tc>
                <a:extLst>
                  <a:ext uri="{0D108BD9-81ED-4DB2-BD59-A6C34878D82A}">
                    <a16:rowId xmlns:a16="http://schemas.microsoft.com/office/drawing/2014/main" val="4083186238"/>
                  </a:ext>
                </a:extLst>
              </a:tr>
              <a:tr h="151088">
                <a:tc>
                  <a:txBody>
                    <a:bodyPr/>
                    <a:lstStyle/>
                    <a:p>
                      <a:pPr algn="l" fontAlgn="ctr"/>
                      <a:r>
                        <a:rPr lang="tr-TR" sz="1500" b="0" i="0" u="none" strike="noStrike" dirty="0">
                          <a:solidFill>
                            <a:schemeClr val="bg1"/>
                          </a:solidFill>
                          <a:effectLst/>
                          <a:latin typeface="Calibri" panose="020F0502020204030204" pitchFamily="34" charset="0"/>
                        </a:rPr>
                        <a:t>Prof. Dr. Muhammed ASIM</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Dekan Yardımcısı</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Tarım Bilimleri ve Teknoloji Fakültesi</a:t>
                      </a:r>
                    </a:p>
                  </a:txBody>
                  <a:tcPr marL="9525" marR="9525" marT="9525" marB="0" anchor="ctr">
                    <a:solidFill>
                      <a:srgbClr val="0070C0"/>
                    </a:solidFill>
                  </a:tcPr>
                </a:tc>
                <a:extLst>
                  <a:ext uri="{0D108BD9-81ED-4DB2-BD59-A6C34878D82A}">
                    <a16:rowId xmlns:a16="http://schemas.microsoft.com/office/drawing/2014/main" val="3180644372"/>
                  </a:ext>
                </a:extLst>
              </a:tr>
              <a:tr h="151088">
                <a:tc>
                  <a:txBody>
                    <a:bodyPr/>
                    <a:lstStyle/>
                    <a:p>
                      <a:pPr algn="l" fontAlgn="ctr"/>
                      <a:r>
                        <a:rPr lang="tr-TR" sz="1500" b="0" i="0" u="none" strike="noStrike" dirty="0">
                          <a:solidFill>
                            <a:schemeClr val="bg1"/>
                          </a:solidFill>
                          <a:effectLst/>
                          <a:latin typeface="Calibri" panose="020F0502020204030204" pitchFamily="34" charset="0"/>
                        </a:rPr>
                        <a:t>Dr. Emre EVLİCE</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Öğretim Üyesi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Tarım Bilimleri ve Teknoloji Fakültesi</a:t>
                      </a:r>
                    </a:p>
                  </a:txBody>
                  <a:tcPr marL="9525" marR="9525" marT="9525" marB="0" anchor="ctr">
                    <a:solidFill>
                      <a:srgbClr val="0070C0"/>
                    </a:solidFill>
                  </a:tcPr>
                </a:tc>
                <a:extLst>
                  <a:ext uri="{0D108BD9-81ED-4DB2-BD59-A6C34878D82A}">
                    <a16:rowId xmlns:a16="http://schemas.microsoft.com/office/drawing/2014/main" val="2748486305"/>
                  </a:ext>
                </a:extLst>
              </a:tr>
              <a:tr h="151088">
                <a:tc>
                  <a:txBody>
                    <a:bodyPr/>
                    <a:lstStyle/>
                    <a:p>
                      <a:pPr algn="l" fontAlgn="ctr"/>
                      <a:r>
                        <a:rPr lang="tr-TR" sz="1500" b="0" i="0" u="none" strike="noStrike" dirty="0">
                          <a:solidFill>
                            <a:schemeClr val="bg1"/>
                          </a:solidFill>
                          <a:effectLst/>
                          <a:latin typeface="Calibri" panose="020F0502020204030204" pitchFamily="34" charset="0"/>
                        </a:rPr>
                        <a:t>Erhan YILMAZ</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Fakülte Sekreteri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Tarım Bilimleri ve Teknoloji Fakültesi</a:t>
                      </a:r>
                    </a:p>
                  </a:txBody>
                  <a:tcPr marL="9525" marR="9525" marT="9525" marB="0" anchor="ctr">
                    <a:solidFill>
                      <a:srgbClr val="0070C0"/>
                    </a:solidFill>
                  </a:tcPr>
                </a:tc>
                <a:extLst>
                  <a:ext uri="{0D108BD9-81ED-4DB2-BD59-A6C34878D82A}">
                    <a16:rowId xmlns:a16="http://schemas.microsoft.com/office/drawing/2014/main" val="3644547143"/>
                  </a:ext>
                </a:extLst>
              </a:tr>
              <a:tr h="151088">
                <a:tc>
                  <a:txBody>
                    <a:bodyPr/>
                    <a:lstStyle/>
                    <a:p>
                      <a:pPr algn="l" fontAlgn="ctr"/>
                      <a:r>
                        <a:rPr lang="tr-TR" sz="1500" b="0" i="0" u="none" strike="noStrike" dirty="0">
                          <a:solidFill>
                            <a:schemeClr val="bg1"/>
                          </a:solidFill>
                          <a:effectLst/>
                          <a:latin typeface="Calibri" panose="020F0502020204030204" pitchFamily="34" charset="0"/>
                        </a:rPr>
                        <a:t>Yeter ÇİLESİZ</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Araştırma Görevlisi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Tarım Bilimleri ve Teknoloji Fakültesi</a:t>
                      </a:r>
                    </a:p>
                  </a:txBody>
                  <a:tcPr marL="9525" marR="9525" marT="9525" marB="0" anchor="ctr">
                    <a:solidFill>
                      <a:srgbClr val="0070C0"/>
                    </a:solidFill>
                  </a:tcPr>
                </a:tc>
                <a:extLst>
                  <a:ext uri="{0D108BD9-81ED-4DB2-BD59-A6C34878D82A}">
                    <a16:rowId xmlns:a16="http://schemas.microsoft.com/office/drawing/2014/main" val="62294083"/>
                  </a:ext>
                </a:extLst>
              </a:tr>
              <a:tr h="151088">
                <a:tc>
                  <a:txBody>
                    <a:bodyPr/>
                    <a:lstStyle/>
                    <a:p>
                      <a:pPr algn="l" fontAlgn="ctr"/>
                      <a:r>
                        <a:rPr lang="tr-TR" sz="1500" b="0" i="0" u="none" strike="noStrike">
                          <a:solidFill>
                            <a:schemeClr val="bg1"/>
                          </a:solidFill>
                          <a:effectLst/>
                          <a:latin typeface="Calibri" panose="020F0502020204030204" pitchFamily="34" charset="0"/>
                        </a:rPr>
                        <a:t>Sümeyra KOÇ</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Yüksekokul Sekreteri V.</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Sivas Meslek Yüksekokulu</a:t>
                      </a:r>
                    </a:p>
                  </a:txBody>
                  <a:tcPr marL="9525" marR="9525" marT="9525" marB="0" anchor="ctr">
                    <a:solidFill>
                      <a:srgbClr val="0070C0"/>
                    </a:solidFill>
                  </a:tcPr>
                </a:tc>
                <a:extLst>
                  <a:ext uri="{0D108BD9-81ED-4DB2-BD59-A6C34878D82A}">
                    <a16:rowId xmlns:a16="http://schemas.microsoft.com/office/drawing/2014/main" val="1619320"/>
                  </a:ext>
                </a:extLst>
              </a:tr>
              <a:tr h="151088">
                <a:tc>
                  <a:txBody>
                    <a:bodyPr/>
                    <a:lstStyle/>
                    <a:p>
                      <a:pPr algn="l" fontAlgn="ctr"/>
                      <a:r>
                        <a:rPr lang="tr-TR" sz="1500" b="0" i="0" u="none" strike="noStrike" dirty="0">
                          <a:solidFill>
                            <a:schemeClr val="bg1"/>
                          </a:solidFill>
                          <a:effectLst/>
                          <a:latin typeface="Calibri" panose="020F0502020204030204" pitchFamily="34" charset="0"/>
                        </a:rPr>
                        <a:t>Galip GÖKDOĞAN</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Bilgisayar İşletmeni</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Sivas Meslek Yüksekokulu</a:t>
                      </a:r>
                    </a:p>
                  </a:txBody>
                  <a:tcPr marL="9525" marR="9525" marT="9525" marB="0" anchor="ctr">
                    <a:solidFill>
                      <a:srgbClr val="0070C0"/>
                    </a:solidFill>
                  </a:tcPr>
                </a:tc>
                <a:extLst>
                  <a:ext uri="{0D108BD9-81ED-4DB2-BD59-A6C34878D82A}">
                    <a16:rowId xmlns:a16="http://schemas.microsoft.com/office/drawing/2014/main" val="943946382"/>
                  </a:ext>
                </a:extLst>
              </a:tr>
              <a:tr h="151088">
                <a:tc>
                  <a:txBody>
                    <a:bodyPr/>
                    <a:lstStyle/>
                    <a:p>
                      <a:pPr algn="l" fontAlgn="ctr"/>
                      <a:r>
                        <a:rPr lang="tr-TR" sz="1500" b="0" i="0" u="none" strike="noStrike" dirty="0">
                          <a:solidFill>
                            <a:schemeClr val="bg1"/>
                          </a:solidFill>
                          <a:effectLst/>
                          <a:latin typeface="Calibri" panose="020F0502020204030204" pitchFamily="34" charset="0"/>
                        </a:rPr>
                        <a:t>Mehmet Kuntay TAŞKIN</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Yüksekokul Sekreteri V.</a:t>
                      </a:r>
                    </a:p>
                  </a:txBody>
                  <a:tcPr marL="9525" marR="9525" marT="9525" marB="0" anchor="ctr">
                    <a:solidFill>
                      <a:srgbClr val="0070C0"/>
                    </a:solidFill>
                  </a:tcPr>
                </a:tc>
                <a:tc>
                  <a:txBody>
                    <a:bodyPr/>
                    <a:lstStyle/>
                    <a:p>
                      <a:pPr algn="l" fontAlgn="ctr"/>
                      <a:r>
                        <a:rPr lang="tr-TR" sz="1500" b="0" i="0" u="none" strike="noStrike" dirty="0">
                          <a:solidFill>
                            <a:schemeClr val="bg1"/>
                          </a:solidFill>
                          <a:effectLst/>
                          <a:latin typeface="Calibri" panose="020F0502020204030204" pitchFamily="34" charset="0"/>
                        </a:rPr>
                        <a:t>Yabancı Diller Yüksekokulu</a:t>
                      </a:r>
                    </a:p>
                  </a:txBody>
                  <a:tcPr marL="9525" marR="9525" marT="9525" marB="0" anchor="ctr">
                    <a:solidFill>
                      <a:srgbClr val="0070C0"/>
                    </a:solidFill>
                  </a:tcPr>
                </a:tc>
                <a:extLst>
                  <a:ext uri="{0D108BD9-81ED-4DB2-BD59-A6C34878D82A}">
                    <a16:rowId xmlns:a16="http://schemas.microsoft.com/office/drawing/2014/main" val="2626639155"/>
                  </a:ext>
                </a:extLst>
              </a:tr>
              <a:tr h="151088">
                <a:tc>
                  <a:txBody>
                    <a:bodyPr/>
                    <a:lstStyle/>
                    <a:p>
                      <a:pPr algn="l" fontAlgn="ctr"/>
                      <a:r>
                        <a:rPr lang="tr-TR" sz="1500" b="0" i="0" u="none" strike="noStrike" dirty="0">
                          <a:solidFill>
                            <a:schemeClr val="bg1"/>
                          </a:solidFill>
                          <a:effectLst/>
                          <a:latin typeface="Calibri" panose="020F0502020204030204" pitchFamily="34" charset="0"/>
                        </a:rPr>
                        <a:t>Kadir Ali Seçer</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Genel Sekreter</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Genel Sekreterlik</a:t>
                      </a:r>
                    </a:p>
                  </a:txBody>
                  <a:tcPr marL="9525" marR="9525" marT="9525" marB="0" anchor="ctr">
                    <a:solidFill>
                      <a:srgbClr val="00B0F0"/>
                    </a:solidFill>
                  </a:tcPr>
                </a:tc>
                <a:extLst>
                  <a:ext uri="{0D108BD9-81ED-4DB2-BD59-A6C34878D82A}">
                    <a16:rowId xmlns:a16="http://schemas.microsoft.com/office/drawing/2014/main" val="3046268608"/>
                  </a:ext>
                </a:extLst>
              </a:tr>
              <a:tr h="151088">
                <a:tc>
                  <a:txBody>
                    <a:bodyPr/>
                    <a:lstStyle/>
                    <a:p>
                      <a:pPr algn="l" fontAlgn="ctr"/>
                      <a:r>
                        <a:rPr lang="tr-TR" sz="1500" b="0" i="0" u="none" strike="noStrike" dirty="0">
                          <a:solidFill>
                            <a:schemeClr val="bg1"/>
                          </a:solidFill>
                          <a:effectLst/>
                          <a:latin typeface="Calibri" panose="020F0502020204030204" pitchFamily="34" charset="0"/>
                        </a:rPr>
                        <a:t>Kadir Ali Seçer</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 V.</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Kütüphane ve Dok. Daire Başkanlığı</a:t>
                      </a:r>
                    </a:p>
                  </a:txBody>
                  <a:tcPr marL="9525" marR="9525" marT="9525" marB="0" anchor="ctr">
                    <a:solidFill>
                      <a:srgbClr val="00B0F0"/>
                    </a:solidFill>
                  </a:tcPr>
                </a:tc>
                <a:extLst>
                  <a:ext uri="{0D108BD9-81ED-4DB2-BD59-A6C34878D82A}">
                    <a16:rowId xmlns:a16="http://schemas.microsoft.com/office/drawing/2014/main" val="1922839159"/>
                  </a:ext>
                </a:extLst>
              </a:tr>
              <a:tr h="151088">
                <a:tc>
                  <a:txBody>
                    <a:bodyPr/>
                    <a:lstStyle/>
                    <a:p>
                      <a:pPr algn="l" fontAlgn="ctr"/>
                      <a:r>
                        <a:rPr lang="tr-TR" sz="1500" b="0" i="0" u="none" strike="noStrike" dirty="0">
                          <a:solidFill>
                            <a:schemeClr val="bg1"/>
                          </a:solidFill>
                          <a:effectLst/>
                          <a:latin typeface="Calibri" panose="020F0502020204030204" pitchFamily="34" charset="0"/>
                        </a:rPr>
                        <a:t>Ozan ERCAN </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Bilgi İşlem Daire Başkanlığı</a:t>
                      </a:r>
                    </a:p>
                  </a:txBody>
                  <a:tcPr marL="9525" marR="9525" marT="9525" marB="0" anchor="ctr">
                    <a:solidFill>
                      <a:srgbClr val="00B0F0"/>
                    </a:solidFill>
                  </a:tcPr>
                </a:tc>
                <a:extLst>
                  <a:ext uri="{0D108BD9-81ED-4DB2-BD59-A6C34878D82A}">
                    <a16:rowId xmlns:a16="http://schemas.microsoft.com/office/drawing/2014/main" val="3667786933"/>
                  </a:ext>
                </a:extLst>
              </a:tr>
              <a:tr h="151088">
                <a:tc>
                  <a:txBody>
                    <a:bodyPr/>
                    <a:lstStyle/>
                    <a:p>
                      <a:pPr algn="l" fontAlgn="ctr"/>
                      <a:r>
                        <a:rPr lang="tr-TR" sz="1500" b="0" i="0" u="none" strike="noStrike" dirty="0">
                          <a:solidFill>
                            <a:schemeClr val="bg1"/>
                          </a:solidFill>
                          <a:effectLst/>
                          <a:latin typeface="Calibri" panose="020F0502020204030204" pitchFamily="34" charset="0"/>
                        </a:rPr>
                        <a:t>İsmail KAYA</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Sağlık Kültür ve Spor Daire Başkanlığı</a:t>
                      </a:r>
                    </a:p>
                  </a:txBody>
                  <a:tcPr marL="9525" marR="9525" marT="9525" marB="0" anchor="ctr">
                    <a:solidFill>
                      <a:srgbClr val="00B0F0"/>
                    </a:solidFill>
                  </a:tcPr>
                </a:tc>
                <a:extLst>
                  <a:ext uri="{0D108BD9-81ED-4DB2-BD59-A6C34878D82A}">
                    <a16:rowId xmlns:a16="http://schemas.microsoft.com/office/drawing/2014/main" val="3271525219"/>
                  </a:ext>
                </a:extLst>
              </a:tr>
              <a:tr h="151088">
                <a:tc>
                  <a:txBody>
                    <a:bodyPr/>
                    <a:lstStyle/>
                    <a:p>
                      <a:pPr algn="l" fontAlgn="ctr"/>
                      <a:r>
                        <a:rPr lang="tr-TR" sz="1500" b="0" i="0" u="none" strike="noStrike" dirty="0">
                          <a:solidFill>
                            <a:schemeClr val="bg1"/>
                          </a:solidFill>
                          <a:effectLst/>
                          <a:latin typeface="Calibri" panose="020F0502020204030204" pitchFamily="34" charset="0"/>
                        </a:rPr>
                        <a:t>Davut KARAKOÇ</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Personel Daire Başkanlığı</a:t>
                      </a:r>
                    </a:p>
                  </a:txBody>
                  <a:tcPr marL="9525" marR="9525" marT="9525" marB="0" anchor="ctr">
                    <a:solidFill>
                      <a:srgbClr val="00B0F0"/>
                    </a:solidFill>
                  </a:tcPr>
                </a:tc>
                <a:extLst>
                  <a:ext uri="{0D108BD9-81ED-4DB2-BD59-A6C34878D82A}">
                    <a16:rowId xmlns:a16="http://schemas.microsoft.com/office/drawing/2014/main" val="290066012"/>
                  </a:ext>
                </a:extLst>
              </a:tr>
              <a:tr h="151088">
                <a:tc>
                  <a:txBody>
                    <a:bodyPr/>
                    <a:lstStyle/>
                    <a:p>
                      <a:pPr algn="l" fontAlgn="ctr"/>
                      <a:r>
                        <a:rPr lang="tr-TR" sz="1500" b="0" i="0" u="none" strike="noStrike" dirty="0">
                          <a:solidFill>
                            <a:schemeClr val="bg1"/>
                          </a:solidFill>
                          <a:effectLst/>
                          <a:latin typeface="Calibri" panose="020F0502020204030204" pitchFamily="34" charset="0"/>
                        </a:rPr>
                        <a:t>Mehmet DURAK</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 V.</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Yapı İşleri ve Teknik Daire Başkanlığı</a:t>
                      </a:r>
                    </a:p>
                  </a:txBody>
                  <a:tcPr marL="9525" marR="9525" marT="9525" marB="0" anchor="ctr">
                    <a:solidFill>
                      <a:srgbClr val="00B0F0"/>
                    </a:solidFill>
                  </a:tcPr>
                </a:tc>
                <a:extLst>
                  <a:ext uri="{0D108BD9-81ED-4DB2-BD59-A6C34878D82A}">
                    <a16:rowId xmlns:a16="http://schemas.microsoft.com/office/drawing/2014/main" val="1146901534"/>
                  </a:ext>
                </a:extLst>
              </a:tr>
              <a:tr h="151088">
                <a:tc>
                  <a:txBody>
                    <a:bodyPr/>
                    <a:lstStyle/>
                    <a:p>
                      <a:pPr algn="l" fontAlgn="ctr"/>
                      <a:r>
                        <a:rPr lang="tr-TR" sz="1500" b="0" i="0" u="none" strike="noStrike">
                          <a:solidFill>
                            <a:schemeClr val="bg1"/>
                          </a:solidFill>
                          <a:effectLst/>
                          <a:latin typeface="Calibri" panose="020F0502020204030204" pitchFamily="34" charset="0"/>
                        </a:rPr>
                        <a:t>Alper ZEYTUN</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Strateji Geliştirme Daire Başkanlığı</a:t>
                      </a:r>
                    </a:p>
                  </a:txBody>
                  <a:tcPr marL="9525" marR="9525" marT="9525" marB="0" anchor="ctr">
                    <a:solidFill>
                      <a:srgbClr val="00B0F0"/>
                    </a:solidFill>
                  </a:tcPr>
                </a:tc>
                <a:extLst>
                  <a:ext uri="{0D108BD9-81ED-4DB2-BD59-A6C34878D82A}">
                    <a16:rowId xmlns:a16="http://schemas.microsoft.com/office/drawing/2014/main" val="1432668838"/>
                  </a:ext>
                </a:extLst>
              </a:tr>
              <a:tr h="151088">
                <a:tc>
                  <a:txBody>
                    <a:bodyPr/>
                    <a:lstStyle/>
                    <a:p>
                      <a:pPr algn="l" fontAlgn="ctr"/>
                      <a:r>
                        <a:rPr lang="tr-TR" sz="1500" b="0" i="0" u="none" strike="noStrike">
                          <a:solidFill>
                            <a:schemeClr val="bg1"/>
                          </a:solidFill>
                          <a:effectLst/>
                          <a:latin typeface="Calibri" panose="020F0502020204030204" pitchFamily="34" charset="0"/>
                        </a:rPr>
                        <a:t>Bülent KONAK</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 V.</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İdari Mali İşler Daire Başkanlığı</a:t>
                      </a:r>
                    </a:p>
                  </a:txBody>
                  <a:tcPr marL="9525" marR="9525" marT="9525" marB="0" anchor="ctr">
                    <a:solidFill>
                      <a:srgbClr val="00B0F0"/>
                    </a:solidFill>
                  </a:tcPr>
                </a:tc>
                <a:extLst>
                  <a:ext uri="{0D108BD9-81ED-4DB2-BD59-A6C34878D82A}">
                    <a16:rowId xmlns:a16="http://schemas.microsoft.com/office/drawing/2014/main" val="2591068969"/>
                  </a:ext>
                </a:extLst>
              </a:tr>
              <a:tr h="151088">
                <a:tc>
                  <a:txBody>
                    <a:bodyPr/>
                    <a:lstStyle/>
                    <a:p>
                      <a:pPr algn="l" fontAlgn="ctr"/>
                      <a:r>
                        <a:rPr lang="tr-TR" sz="1500" b="0" i="0" u="none" strike="noStrike">
                          <a:solidFill>
                            <a:schemeClr val="bg1"/>
                          </a:solidFill>
                          <a:effectLst/>
                          <a:latin typeface="Calibri" panose="020F0502020204030204" pitchFamily="34" charset="0"/>
                        </a:rPr>
                        <a:t>Rüştü YILMAZ</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Daire Başkanı V.</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Öğrenci İşleri Daire Başkanlığı</a:t>
                      </a:r>
                    </a:p>
                  </a:txBody>
                  <a:tcPr marL="9525" marR="9525" marT="9525" marB="0" anchor="ctr">
                    <a:solidFill>
                      <a:srgbClr val="00B0F0"/>
                    </a:solidFill>
                  </a:tcPr>
                </a:tc>
                <a:extLst>
                  <a:ext uri="{0D108BD9-81ED-4DB2-BD59-A6C34878D82A}">
                    <a16:rowId xmlns:a16="http://schemas.microsoft.com/office/drawing/2014/main" val="3582147372"/>
                  </a:ext>
                </a:extLst>
              </a:tr>
              <a:tr h="151088">
                <a:tc>
                  <a:txBody>
                    <a:bodyPr/>
                    <a:lstStyle/>
                    <a:p>
                      <a:pPr algn="l" fontAlgn="ctr"/>
                      <a:r>
                        <a:rPr lang="tr-TR" sz="1500" b="0" i="0" u="none" strike="noStrike">
                          <a:solidFill>
                            <a:schemeClr val="bg1"/>
                          </a:solidFill>
                          <a:effectLst/>
                          <a:latin typeface="Calibri" panose="020F0502020204030204" pitchFamily="34" charset="0"/>
                        </a:rPr>
                        <a:t>Ayhan ŞAHAN</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Şube Müdürü</a:t>
                      </a:r>
                    </a:p>
                  </a:txBody>
                  <a:tcPr marL="9525" marR="9525" marT="9525" marB="0" anchor="ctr">
                    <a:solidFill>
                      <a:srgbClr val="00B0F0"/>
                    </a:solidFill>
                  </a:tcPr>
                </a:tc>
                <a:tc>
                  <a:txBody>
                    <a:bodyPr/>
                    <a:lstStyle/>
                    <a:p>
                      <a:pPr algn="l" fontAlgn="ctr"/>
                      <a:r>
                        <a:rPr lang="tr-TR" sz="1500" b="0" i="0" u="none" strike="noStrike" dirty="0">
                          <a:solidFill>
                            <a:schemeClr val="bg1"/>
                          </a:solidFill>
                          <a:effectLst/>
                          <a:latin typeface="Calibri" panose="020F0502020204030204" pitchFamily="34" charset="0"/>
                        </a:rPr>
                        <a:t>Strateji Geliştirme Daire Başkanlığı</a:t>
                      </a:r>
                    </a:p>
                  </a:txBody>
                  <a:tcPr marL="9525" marR="9525" marT="9525" marB="0" anchor="ctr">
                    <a:solidFill>
                      <a:srgbClr val="00B0F0"/>
                    </a:solidFill>
                  </a:tcPr>
                </a:tc>
                <a:extLst>
                  <a:ext uri="{0D108BD9-81ED-4DB2-BD59-A6C34878D82A}">
                    <a16:rowId xmlns:a16="http://schemas.microsoft.com/office/drawing/2014/main" val="1972460836"/>
                  </a:ext>
                </a:extLst>
              </a:tr>
            </a:tbl>
          </a:graphicData>
        </a:graphic>
      </p:graphicFrame>
    </p:spTree>
    <p:extLst>
      <p:ext uri="{BB962C8B-B14F-4D97-AF65-F5344CB8AC3E}">
        <p14:creationId xmlns:p14="http://schemas.microsoft.com/office/powerpoint/2010/main" val="83072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3" name="Dikdörtgen 2">
            <a:extLst>
              <a:ext uri="{FF2B5EF4-FFF2-40B4-BE49-F238E27FC236}">
                <a16:creationId xmlns:a16="http://schemas.microsoft.com/office/drawing/2014/main" id="{B051CEA1-DD35-4AB0-943D-A0B22CB885DB}"/>
              </a:ext>
            </a:extLst>
          </p:cNvPr>
          <p:cNvSpPr/>
          <p:nvPr/>
        </p:nvSpPr>
        <p:spPr>
          <a:xfrm>
            <a:off x="2172749" y="117445"/>
            <a:ext cx="9865454" cy="553998"/>
          </a:xfrm>
          <a:prstGeom prst="rect">
            <a:avLst/>
          </a:prstGeom>
        </p:spPr>
        <p:txBody>
          <a:bodyPr wrap="square">
            <a:spAutoFit/>
          </a:bodyPr>
          <a:lstStyle/>
          <a:p>
            <a:pPr algn="ctr"/>
            <a:r>
              <a:rPr lang="tr-TR" sz="3000" b="1" dirty="0">
                <a:solidFill>
                  <a:srgbClr val="FF0000"/>
                </a:solidFill>
              </a:rPr>
              <a:t>İzleme Kapsamında Yapılacak Çalışmalar</a:t>
            </a:r>
            <a:endParaRPr lang="tr-TR" sz="3000" dirty="0"/>
          </a:p>
        </p:txBody>
      </p:sp>
      <p:sp>
        <p:nvSpPr>
          <p:cNvPr id="4" name="Dikdörtgen 3">
            <a:extLst>
              <a:ext uri="{FF2B5EF4-FFF2-40B4-BE49-F238E27FC236}">
                <a16:creationId xmlns:a16="http://schemas.microsoft.com/office/drawing/2014/main" id="{6382930C-F4F3-49B2-9A12-241A24C5363F}"/>
              </a:ext>
            </a:extLst>
          </p:cNvPr>
          <p:cNvSpPr/>
          <p:nvPr/>
        </p:nvSpPr>
        <p:spPr>
          <a:xfrm>
            <a:off x="2364828" y="718842"/>
            <a:ext cx="9457057" cy="3139321"/>
          </a:xfrm>
          <a:prstGeom prst="rect">
            <a:avLst/>
          </a:prstGeom>
        </p:spPr>
        <p:txBody>
          <a:bodyPr wrap="square">
            <a:spAutoFit/>
          </a:bodyPr>
          <a:lstStyle/>
          <a:p>
            <a:pPr marL="285750" indent="-285750">
              <a:buFont typeface="Arial" panose="020B0604020202020204" pitchFamily="34" charset="0"/>
              <a:buChar char="•"/>
            </a:pPr>
            <a:r>
              <a:rPr lang="tr-TR" sz="2200" dirty="0"/>
              <a:t>Akademik ve idari birim temsilcileri ile izleme bilgilendirme toplantılarına devam edilecek,</a:t>
            </a:r>
          </a:p>
          <a:p>
            <a:pPr marL="285750" indent="-285750">
              <a:buFont typeface="Arial" panose="020B0604020202020204" pitchFamily="34" charset="0"/>
              <a:buChar char="•"/>
            </a:pPr>
            <a:r>
              <a:rPr lang="tr-TR" sz="2200" dirty="0"/>
              <a:t>İzleme süreci öncesi ivedilikle aksiyon alınması gereken göstergeler belirlenerek ilgili birimlere iletilecek,</a:t>
            </a:r>
          </a:p>
          <a:p>
            <a:pPr marL="285750" indent="-285750">
              <a:buFont typeface="Arial" panose="020B0604020202020204" pitchFamily="34" charset="0"/>
              <a:buChar char="•"/>
            </a:pPr>
            <a:r>
              <a:rPr lang="tr-TR" sz="2200" dirty="0"/>
              <a:t>Altı ayın sonunda, birimlerden veri ve istatistikler, izleme tabloları ile temin edilecek, </a:t>
            </a:r>
          </a:p>
          <a:p>
            <a:pPr marL="285750" indent="-285750">
              <a:buFont typeface="Arial" panose="020B0604020202020204" pitchFamily="34" charset="0"/>
              <a:buChar char="•"/>
            </a:pPr>
            <a:r>
              <a:rPr lang="tr-TR" sz="2200" dirty="0"/>
              <a:t>Temin edilen bilgiler SGDB tarafından konsolide edilerek izleme raporu hazırlanacak,</a:t>
            </a:r>
          </a:p>
          <a:p>
            <a:pPr marL="285750" indent="-285750">
              <a:buFont typeface="Arial" panose="020B0604020202020204" pitchFamily="34" charset="0"/>
              <a:buChar char="•"/>
            </a:pPr>
            <a:r>
              <a:rPr lang="tr-TR" sz="2200" dirty="0"/>
              <a:t>Raporlar hem ilgili birimlere hem de Strateji Geliştirme Kuruluna sunulacak</a:t>
            </a:r>
          </a:p>
        </p:txBody>
      </p:sp>
    </p:spTree>
    <p:extLst>
      <p:ext uri="{BB962C8B-B14F-4D97-AF65-F5344CB8AC3E}">
        <p14:creationId xmlns:p14="http://schemas.microsoft.com/office/powerpoint/2010/main" val="154318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3" name="Dikdörtgen 2">
            <a:extLst>
              <a:ext uri="{FF2B5EF4-FFF2-40B4-BE49-F238E27FC236}">
                <a16:creationId xmlns:a16="http://schemas.microsoft.com/office/drawing/2014/main" id="{B051CEA1-DD35-4AB0-943D-A0B22CB885DB}"/>
              </a:ext>
            </a:extLst>
          </p:cNvPr>
          <p:cNvSpPr/>
          <p:nvPr/>
        </p:nvSpPr>
        <p:spPr>
          <a:xfrm>
            <a:off x="2152650" y="559501"/>
            <a:ext cx="9581245" cy="369332"/>
          </a:xfrm>
          <a:prstGeom prst="rect">
            <a:avLst/>
          </a:prstGeom>
        </p:spPr>
        <p:txBody>
          <a:bodyPr wrap="square">
            <a:spAutoFit/>
          </a:bodyPr>
          <a:lstStyle/>
          <a:p>
            <a:pPr marL="285750" indent="-285750" algn="just">
              <a:buFont typeface="Arial" panose="020B0604020202020204" pitchFamily="34" charset="0"/>
              <a:buChar char="•"/>
            </a:pPr>
            <a:r>
              <a:rPr lang="tr-TR" dirty="0"/>
              <a:t>İzleme bilgi toplama işlemi aşağıdaki tablo 1 kullanılarak gerçekleştirilecektir. </a:t>
            </a:r>
          </a:p>
        </p:txBody>
      </p:sp>
      <p:sp>
        <p:nvSpPr>
          <p:cNvPr id="13" name="Dikdörtgen 12">
            <a:extLst>
              <a:ext uri="{FF2B5EF4-FFF2-40B4-BE49-F238E27FC236}">
                <a16:creationId xmlns:a16="http://schemas.microsoft.com/office/drawing/2014/main" id="{DC2C00F9-2F49-44EC-8D3E-172E46AA2CA4}"/>
              </a:ext>
            </a:extLst>
          </p:cNvPr>
          <p:cNvSpPr/>
          <p:nvPr/>
        </p:nvSpPr>
        <p:spPr>
          <a:xfrm>
            <a:off x="4437776" y="159391"/>
            <a:ext cx="4714613" cy="553998"/>
          </a:xfrm>
          <a:prstGeom prst="rect">
            <a:avLst/>
          </a:prstGeom>
        </p:spPr>
        <p:txBody>
          <a:bodyPr wrap="square">
            <a:spAutoFit/>
          </a:bodyPr>
          <a:lstStyle/>
          <a:p>
            <a:pPr>
              <a:spcAft>
                <a:spcPts val="0"/>
              </a:spcAft>
            </a:pPr>
            <a:r>
              <a:rPr lang="tr-TR" sz="3000" b="1" dirty="0">
                <a:solidFill>
                  <a:srgbClr val="FF0000"/>
                </a:solidFill>
              </a:rPr>
              <a:t>Stratejik Plan İzleme Tablosu</a:t>
            </a:r>
            <a:endParaRPr lang="tr-TR" sz="3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17" name="Tablo 16">
            <a:extLst>
              <a:ext uri="{FF2B5EF4-FFF2-40B4-BE49-F238E27FC236}">
                <a16:creationId xmlns:a16="http://schemas.microsoft.com/office/drawing/2014/main" id="{8AAD13A3-659A-4AF0-9103-86777EB9FC0E}"/>
              </a:ext>
            </a:extLst>
          </p:cNvPr>
          <p:cNvGraphicFramePr>
            <a:graphicFrameLocks noGrp="1"/>
          </p:cNvGraphicFramePr>
          <p:nvPr>
            <p:extLst>
              <p:ext uri="{D42A27DB-BD31-4B8C-83A1-F6EECF244321}">
                <p14:modId xmlns:p14="http://schemas.microsoft.com/office/powerpoint/2010/main" val="1982891898"/>
              </p:ext>
            </p:extLst>
          </p:nvPr>
        </p:nvGraphicFramePr>
        <p:xfrm>
          <a:off x="2242990" y="1491912"/>
          <a:ext cx="9581245" cy="4486434"/>
        </p:xfrm>
        <a:graphic>
          <a:graphicData uri="http://schemas.openxmlformats.org/drawingml/2006/table">
            <a:tbl>
              <a:tblPr firstRow="1" firstCol="1" lastRow="1" lastCol="1" bandRow="1" bandCol="1">
                <a:tableStyleId>{5C22544A-7EE6-4342-B048-85BDC9FD1C3A}</a:tableStyleId>
              </a:tblPr>
              <a:tblGrid>
                <a:gridCol w="2708967">
                  <a:extLst>
                    <a:ext uri="{9D8B030D-6E8A-4147-A177-3AD203B41FA5}">
                      <a16:colId xmlns:a16="http://schemas.microsoft.com/office/drawing/2014/main" val="2109541946"/>
                    </a:ext>
                  </a:extLst>
                </a:gridCol>
                <a:gridCol w="898742">
                  <a:extLst>
                    <a:ext uri="{9D8B030D-6E8A-4147-A177-3AD203B41FA5}">
                      <a16:colId xmlns:a16="http://schemas.microsoft.com/office/drawing/2014/main" val="2020708258"/>
                    </a:ext>
                  </a:extLst>
                </a:gridCol>
                <a:gridCol w="1342583">
                  <a:extLst>
                    <a:ext uri="{9D8B030D-6E8A-4147-A177-3AD203B41FA5}">
                      <a16:colId xmlns:a16="http://schemas.microsoft.com/office/drawing/2014/main" val="3005836141"/>
                    </a:ext>
                  </a:extLst>
                </a:gridCol>
                <a:gridCol w="1828800">
                  <a:extLst>
                    <a:ext uri="{9D8B030D-6E8A-4147-A177-3AD203B41FA5}">
                      <a16:colId xmlns:a16="http://schemas.microsoft.com/office/drawing/2014/main" val="1455277920"/>
                    </a:ext>
                  </a:extLst>
                </a:gridCol>
                <a:gridCol w="1632239">
                  <a:extLst>
                    <a:ext uri="{9D8B030D-6E8A-4147-A177-3AD203B41FA5}">
                      <a16:colId xmlns:a16="http://schemas.microsoft.com/office/drawing/2014/main" val="49537227"/>
                    </a:ext>
                  </a:extLst>
                </a:gridCol>
                <a:gridCol w="1169914">
                  <a:extLst>
                    <a:ext uri="{9D8B030D-6E8A-4147-A177-3AD203B41FA5}">
                      <a16:colId xmlns:a16="http://schemas.microsoft.com/office/drawing/2014/main" val="2089354980"/>
                    </a:ext>
                  </a:extLst>
                </a:gridCol>
              </a:tblGrid>
              <a:tr h="388891">
                <a:tc gridSpan="2">
                  <a:txBody>
                    <a:bodyPr/>
                    <a:lstStyle/>
                    <a:p>
                      <a:pPr marL="67945">
                        <a:spcBef>
                          <a:spcPts val="320"/>
                        </a:spcBef>
                        <a:spcAft>
                          <a:spcPts val="0"/>
                        </a:spcAft>
                      </a:pPr>
                      <a:r>
                        <a:rPr lang="tr-TR" sz="1300" dirty="0">
                          <a:effectLst/>
                        </a:rPr>
                        <a:t>A6</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gridSpan="4">
                  <a:txBody>
                    <a:bodyPr/>
                    <a:lstStyle/>
                    <a:p>
                      <a:pPr marL="66040">
                        <a:spcBef>
                          <a:spcPts val="320"/>
                        </a:spcBef>
                        <a:spcAft>
                          <a:spcPts val="0"/>
                        </a:spcAft>
                      </a:pPr>
                      <a:r>
                        <a:rPr lang="tr-TR" sz="1300" dirty="0">
                          <a:effectLst/>
                        </a:rPr>
                        <a:t>Kurumsal</a:t>
                      </a:r>
                      <a:r>
                        <a:rPr lang="tr-TR" sz="1300" spc="-30" dirty="0">
                          <a:effectLst/>
                        </a:rPr>
                        <a:t> </a:t>
                      </a:r>
                      <a:r>
                        <a:rPr lang="tr-TR" sz="1300" dirty="0">
                          <a:effectLst/>
                        </a:rPr>
                        <a:t>kapasite</a:t>
                      </a:r>
                      <a:r>
                        <a:rPr lang="tr-TR" sz="1300" spc="-25" dirty="0">
                          <a:effectLst/>
                        </a:rPr>
                        <a:t> </a:t>
                      </a:r>
                      <a:r>
                        <a:rPr lang="tr-TR" sz="1300" dirty="0">
                          <a:effectLst/>
                        </a:rPr>
                        <a:t>iyileştirilecektir.</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99912242"/>
                  </a:ext>
                </a:extLst>
              </a:tr>
              <a:tr h="214673">
                <a:tc gridSpan="2">
                  <a:txBody>
                    <a:bodyPr/>
                    <a:lstStyle/>
                    <a:p>
                      <a:pPr marL="67945">
                        <a:spcBef>
                          <a:spcPts val="320"/>
                        </a:spcBef>
                        <a:spcAft>
                          <a:spcPts val="0"/>
                        </a:spcAft>
                      </a:pPr>
                      <a:r>
                        <a:rPr lang="tr-TR" sz="1300" dirty="0">
                          <a:effectLst/>
                        </a:rPr>
                        <a:t>H6.1</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gridSpan="4">
                  <a:txBody>
                    <a:bodyPr/>
                    <a:lstStyle/>
                    <a:p>
                      <a:pPr marL="66040">
                        <a:spcBef>
                          <a:spcPts val="320"/>
                        </a:spcBef>
                        <a:spcAft>
                          <a:spcPts val="0"/>
                        </a:spcAft>
                      </a:pPr>
                      <a:r>
                        <a:rPr lang="tr-TR" sz="1300">
                          <a:effectLst/>
                        </a:rPr>
                        <a:t>Üniversitenin</a:t>
                      </a:r>
                      <a:r>
                        <a:rPr lang="tr-TR" sz="1300" spc="-10">
                          <a:effectLst/>
                        </a:rPr>
                        <a:t> </a:t>
                      </a:r>
                      <a:r>
                        <a:rPr lang="tr-TR" sz="1300">
                          <a:effectLst/>
                        </a:rPr>
                        <a:t>mali</a:t>
                      </a:r>
                      <a:r>
                        <a:rPr lang="tr-TR" sz="1300" spc="-10">
                          <a:effectLst/>
                        </a:rPr>
                        <a:t> </a:t>
                      </a:r>
                      <a:r>
                        <a:rPr lang="tr-TR" sz="1300">
                          <a:effectLst/>
                        </a:rPr>
                        <a:t>yönetim</a:t>
                      </a:r>
                      <a:r>
                        <a:rPr lang="tr-TR" sz="1300" spc="-15">
                          <a:effectLst/>
                        </a:rPr>
                        <a:t> </a:t>
                      </a:r>
                      <a:r>
                        <a:rPr lang="tr-TR" sz="1300">
                          <a:effectLst/>
                        </a:rPr>
                        <a:t>yapısı</a:t>
                      </a:r>
                      <a:r>
                        <a:rPr lang="tr-TR" sz="1300" spc="-5">
                          <a:effectLst/>
                        </a:rPr>
                        <a:t> </a:t>
                      </a:r>
                      <a:r>
                        <a:rPr lang="tr-TR" sz="1300">
                          <a:effectLst/>
                        </a:rPr>
                        <a:t>güçlendirilecektir.</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730415671"/>
                  </a:ext>
                </a:extLst>
              </a:tr>
              <a:tr h="219076">
                <a:tc gridSpan="2">
                  <a:txBody>
                    <a:bodyPr/>
                    <a:lstStyle/>
                    <a:p>
                      <a:pPr marL="67945" marR="140335">
                        <a:spcBef>
                          <a:spcPts val="295"/>
                        </a:spcBef>
                        <a:spcAft>
                          <a:spcPts val="0"/>
                        </a:spcAft>
                      </a:pPr>
                      <a:r>
                        <a:rPr lang="tr-TR" sz="1300" dirty="0">
                          <a:solidFill>
                            <a:schemeClr val="bg1"/>
                          </a:solidFill>
                          <a:effectLst/>
                        </a:rPr>
                        <a:t>Amacın İlgili Olduğu</a:t>
                      </a:r>
                      <a:r>
                        <a:rPr lang="tr-TR" sz="1300" spc="5" dirty="0">
                          <a:solidFill>
                            <a:schemeClr val="bg1"/>
                          </a:solidFill>
                          <a:effectLst/>
                        </a:rPr>
                        <a:t> </a:t>
                      </a:r>
                      <a:r>
                        <a:rPr lang="tr-TR" sz="1300" dirty="0">
                          <a:solidFill>
                            <a:schemeClr val="bg1"/>
                          </a:solidFill>
                          <a:effectLst/>
                        </a:rPr>
                        <a:t>Program/Alt</a:t>
                      </a:r>
                      <a:r>
                        <a:rPr lang="tr-TR" sz="1300" spc="-30" dirty="0">
                          <a:solidFill>
                            <a:schemeClr val="bg1"/>
                          </a:solidFill>
                          <a:effectLst/>
                        </a:rPr>
                        <a:t> </a:t>
                      </a:r>
                      <a:r>
                        <a:rPr lang="tr-TR" sz="1300" dirty="0">
                          <a:solidFill>
                            <a:schemeClr val="bg1"/>
                          </a:solidFill>
                          <a:effectLst/>
                        </a:rPr>
                        <a:t>Program</a:t>
                      </a:r>
                      <a:r>
                        <a:rPr lang="tr-TR" sz="1300" spc="-25" dirty="0">
                          <a:solidFill>
                            <a:schemeClr val="bg1"/>
                          </a:solidFill>
                          <a:effectLst/>
                        </a:rPr>
                        <a:t> </a:t>
                      </a:r>
                      <a:r>
                        <a:rPr lang="tr-TR" sz="1300" dirty="0">
                          <a:solidFill>
                            <a:schemeClr val="bg1"/>
                          </a:solidFill>
                          <a:effectLst/>
                        </a:rPr>
                        <a:t>Adı</a:t>
                      </a:r>
                      <a:endParaRPr lang="tr-TR" sz="1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gridSpan="4">
                  <a:txBody>
                    <a:bodyPr/>
                    <a:lstStyle/>
                    <a:p>
                      <a:pPr marL="66040">
                        <a:spcBef>
                          <a:spcPts val="965"/>
                        </a:spcBef>
                        <a:spcAft>
                          <a:spcPts val="0"/>
                        </a:spcAft>
                      </a:pPr>
                      <a:r>
                        <a:rPr lang="tr-TR" sz="1300" dirty="0">
                          <a:solidFill>
                            <a:schemeClr val="bg1"/>
                          </a:solidFill>
                          <a:effectLst/>
                        </a:rPr>
                        <a:t>Yönetim</a:t>
                      </a:r>
                      <a:r>
                        <a:rPr lang="tr-TR" sz="1300" spc="-15" dirty="0">
                          <a:solidFill>
                            <a:schemeClr val="bg1"/>
                          </a:solidFill>
                          <a:effectLst/>
                        </a:rPr>
                        <a:t> </a:t>
                      </a:r>
                      <a:r>
                        <a:rPr lang="tr-TR" sz="1300" dirty="0">
                          <a:solidFill>
                            <a:schemeClr val="bg1"/>
                          </a:solidFill>
                          <a:effectLst/>
                        </a:rPr>
                        <a:t>ve</a:t>
                      </a:r>
                      <a:r>
                        <a:rPr lang="tr-TR" sz="1300" spc="-10" dirty="0">
                          <a:solidFill>
                            <a:schemeClr val="bg1"/>
                          </a:solidFill>
                          <a:effectLst/>
                        </a:rPr>
                        <a:t> </a:t>
                      </a:r>
                      <a:r>
                        <a:rPr lang="tr-TR" sz="1300" dirty="0">
                          <a:solidFill>
                            <a:schemeClr val="bg1"/>
                          </a:solidFill>
                          <a:effectLst/>
                        </a:rPr>
                        <a:t>Destek</a:t>
                      </a:r>
                      <a:r>
                        <a:rPr lang="tr-TR" sz="1300" spc="-10" dirty="0">
                          <a:solidFill>
                            <a:schemeClr val="bg1"/>
                          </a:solidFill>
                          <a:effectLst/>
                        </a:rPr>
                        <a:t> </a:t>
                      </a:r>
                      <a:r>
                        <a:rPr lang="tr-TR" sz="1300" dirty="0">
                          <a:solidFill>
                            <a:schemeClr val="bg1"/>
                          </a:solidFill>
                          <a:effectLst/>
                        </a:rPr>
                        <a:t>Programı</a:t>
                      </a:r>
                      <a:endParaRPr lang="tr-TR" sz="1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93496729"/>
                  </a:ext>
                </a:extLst>
              </a:tr>
              <a:tr h="212229">
                <a:tc gridSpan="2">
                  <a:txBody>
                    <a:bodyPr/>
                    <a:lstStyle/>
                    <a:p>
                      <a:pPr marL="67945">
                        <a:spcBef>
                          <a:spcPts val="305"/>
                        </a:spcBef>
                        <a:spcAft>
                          <a:spcPts val="0"/>
                        </a:spcAft>
                      </a:pPr>
                      <a:r>
                        <a:rPr lang="tr-TR" sz="1300" dirty="0">
                          <a:effectLst/>
                        </a:rPr>
                        <a:t>H6.1</a:t>
                      </a:r>
                      <a:r>
                        <a:rPr lang="tr-TR" sz="1300" spc="-25" dirty="0">
                          <a:effectLst/>
                        </a:rPr>
                        <a:t> </a:t>
                      </a:r>
                      <a:r>
                        <a:rPr lang="tr-TR" sz="1300" dirty="0">
                          <a:effectLst/>
                        </a:rPr>
                        <a:t>Performansı</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gridSpan="4">
                  <a:txBody>
                    <a:bodyPr/>
                    <a:lstStyle/>
                    <a:p>
                      <a:pPr marL="66040">
                        <a:spcBef>
                          <a:spcPts val="305"/>
                        </a:spcBef>
                        <a:spcAft>
                          <a:spcPts val="0"/>
                        </a:spcAft>
                      </a:pPr>
                      <a:r>
                        <a:rPr lang="tr-TR" sz="1300" dirty="0">
                          <a:effectLst/>
                        </a:rPr>
                        <a:t>%72</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14568973"/>
                  </a:ext>
                </a:extLst>
              </a:tr>
              <a:tr h="225921">
                <a:tc gridSpan="2">
                  <a:txBody>
                    <a:bodyPr/>
                    <a:lstStyle/>
                    <a:p>
                      <a:pPr marL="67945">
                        <a:spcBef>
                          <a:spcPts val="330"/>
                        </a:spcBef>
                        <a:spcAft>
                          <a:spcPts val="0"/>
                        </a:spcAft>
                      </a:pPr>
                      <a:r>
                        <a:rPr lang="tr-TR" sz="1300">
                          <a:effectLst/>
                        </a:rPr>
                        <a:t>Sorumlu</a:t>
                      </a:r>
                      <a:r>
                        <a:rPr lang="tr-TR" sz="1300" spc="-15">
                          <a:effectLst/>
                        </a:rPr>
                        <a:t> </a:t>
                      </a:r>
                      <a:r>
                        <a:rPr lang="tr-TR" sz="1300">
                          <a:effectLst/>
                        </a:rPr>
                        <a:t>Birim</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gridSpan="4">
                  <a:txBody>
                    <a:bodyPr/>
                    <a:lstStyle/>
                    <a:p>
                      <a:pPr marL="66040">
                        <a:spcBef>
                          <a:spcPts val="330"/>
                        </a:spcBef>
                        <a:spcAft>
                          <a:spcPts val="0"/>
                        </a:spcAft>
                      </a:pPr>
                      <a:r>
                        <a:rPr lang="tr-TR" sz="1300" dirty="0">
                          <a:effectLst/>
                        </a:rPr>
                        <a:t>Strateji</a:t>
                      </a:r>
                      <a:r>
                        <a:rPr lang="tr-TR" sz="1300" spc="-15" dirty="0">
                          <a:effectLst/>
                        </a:rPr>
                        <a:t> </a:t>
                      </a:r>
                      <a:r>
                        <a:rPr lang="tr-TR" sz="1300" dirty="0">
                          <a:effectLst/>
                        </a:rPr>
                        <a:t>Geliştirme</a:t>
                      </a:r>
                      <a:r>
                        <a:rPr lang="tr-TR" sz="1300" spc="-20" dirty="0">
                          <a:effectLst/>
                        </a:rPr>
                        <a:t> </a:t>
                      </a:r>
                      <a:r>
                        <a:rPr lang="tr-TR" sz="1300" dirty="0">
                          <a:effectLst/>
                        </a:rPr>
                        <a:t>Dairesi</a:t>
                      </a:r>
                      <a:r>
                        <a:rPr lang="tr-TR" sz="1300" spc="-10" dirty="0">
                          <a:effectLst/>
                        </a:rPr>
                        <a:t> </a:t>
                      </a:r>
                      <a:r>
                        <a:rPr lang="tr-TR" sz="1300" dirty="0">
                          <a:effectLst/>
                        </a:rPr>
                        <a:t>Başkanlığı</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17488226"/>
                  </a:ext>
                </a:extLst>
              </a:tr>
              <a:tr h="650084">
                <a:tc>
                  <a:txBody>
                    <a:bodyPr/>
                    <a:lstStyle/>
                    <a:p>
                      <a:pPr>
                        <a:spcBef>
                          <a:spcPts val="50"/>
                        </a:spcBef>
                        <a:spcAft>
                          <a:spcPts val="0"/>
                        </a:spcAft>
                      </a:pPr>
                      <a:r>
                        <a:rPr lang="tr-TR" sz="1300" dirty="0">
                          <a:effectLst/>
                        </a:rPr>
                        <a:t> </a:t>
                      </a:r>
                    </a:p>
                    <a:p>
                      <a:pPr marL="67945" marR="377825">
                        <a:spcAft>
                          <a:spcPts val="0"/>
                        </a:spcAft>
                      </a:pPr>
                      <a:r>
                        <a:rPr lang="tr-TR" sz="1300" dirty="0">
                          <a:effectLst/>
                        </a:rPr>
                        <a:t>Performans </a:t>
                      </a:r>
                      <a:r>
                        <a:rPr lang="tr-TR" sz="1300" spc="-235" dirty="0">
                          <a:effectLst/>
                        </a:rPr>
                        <a:t> </a:t>
                      </a:r>
                      <a:r>
                        <a:rPr lang="tr-TR" sz="1300" dirty="0">
                          <a:effectLst/>
                        </a:rPr>
                        <a:t>Göstergesi</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850" marR="67310" algn="ctr">
                        <a:spcBef>
                          <a:spcPts val="965"/>
                        </a:spcBef>
                        <a:spcAft>
                          <a:spcPts val="0"/>
                        </a:spcAft>
                      </a:pPr>
                      <a:r>
                        <a:rPr lang="tr-TR" sz="1300" dirty="0">
                          <a:effectLst/>
                        </a:rPr>
                        <a:t>Hedefe</a:t>
                      </a:r>
                      <a:r>
                        <a:rPr lang="tr-TR" sz="1300" spc="-240" dirty="0">
                          <a:effectLst/>
                        </a:rPr>
                        <a:t> </a:t>
                      </a:r>
                      <a:r>
                        <a:rPr lang="tr-TR" sz="1300" dirty="0">
                          <a:effectLst/>
                        </a:rPr>
                        <a:t>Etkisi</a:t>
                      </a:r>
                      <a:r>
                        <a:rPr lang="tr-TR" sz="1300" spc="5" dirty="0">
                          <a:effectLst/>
                        </a:rPr>
                        <a:t> </a:t>
                      </a:r>
                      <a:r>
                        <a:rPr lang="tr-TR" sz="1300" dirty="0">
                          <a:effectLst/>
                        </a:rPr>
                        <a:t>(%)</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0805" marR="87630" algn="ctr">
                        <a:spcBef>
                          <a:spcPts val="965"/>
                        </a:spcBef>
                        <a:spcAft>
                          <a:spcPts val="0"/>
                        </a:spcAft>
                      </a:pPr>
                      <a:r>
                        <a:rPr lang="tr-TR" sz="1300" spc="-5" dirty="0">
                          <a:effectLst/>
                        </a:rPr>
                        <a:t>Plan </a:t>
                      </a:r>
                      <a:r>
                        <a:rPr lang="tr-TR" sz="1300" dirty="0">
                          <a:effectLst/>
                        </a:rPr>
                        <a:t>Dönemi</a:t>
                      </a:r>
                      <a:r>
                        <a:rPr lang="tr-TR" sz="1300" spc="-235" dirty="0">
                          <a:effectLst/>
                        </a:rPr>
                        <a:t> </a:t>
                      </a:r>
                      <a:r>
                        <a:rPr lang="tr-TR" sz="1300" dirty="0">
                          <a:effectLst/>
                        </a:rPr>
                        <a:t>Başlangıç</a:t>
                      </a:r>
                      <a:r>
                        <a:rPr lang="tr-TR" sz="1300" spc="5" dirty="0">
                          <a:effectLst/>
                        </a:rPr>
                        <a:t> </a:t>
                      </a:r>
                      <a:r>
                        <a:rPr lang="tr-TR" sz="1300" dirty="0">
                          <a:effectLst/>
                        </a:rPr>
                        <a:t>Değeri</a:t>
                      </a:r>
                      <a:r>
                        <a:rPr lang="tr-TR" sz="1300" spc="-15" dirty="0">
                          <a:effectLst/>
                        </a:rPr>
                        <a:t> </a:t>
                      </a:r>
                      <a:r>
                        <a:rPr lang="tr-TR" sz="1300" dirty="0">
                          <a:effectLst/>
                        </a:rPr>
                        <a:t>(A)</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83185" algn="ctr">
                        <a:spcBef>
                          <a:spcPts val="965"/>
                        </a:spcBef>
                        <a:spcAft>
                          <a:spcPts val="0"/>
                        </a:spcAft>
                      </a:pPr>
                      <a:r>
                        <a:rPr lang="tr-TR" sz="1300" dirty="0">
                          <a:effectLst/>
                        </a:rPr>
                        <a:t>İzleme Dönemindeki</a:t>
                      </a:r>
                      <a:r>
                        <a:rPr lang="tr-TR" sz="1300" spc="-240" dirty="0">
                          <a:effectLst/>
                        </a:rPr>
                        <a:t> </a:t>
                      </a:r>
                      <a:r>
                        <a:rPr lang="tr-TR" sz="1300" dirty="0">
                          <a:effectLst/>
                        </a:rPr>
                        <a:t>Yılsonu Hedeflenen</a:t>
                      </a:r>
                      <a:r>
                        <a:rPr lang="tr-TR" sz="1300" spc="5" dirty="0">
                          <a:effectLst/>
                        </a:rPr>
                        <a:t> </a:t>
                      </a:r>
                      <a:r>
                        <a:rPr lang="tr-TR" sz="1300" dirty="0">
                          <a:effectLst/>
                        </a:rPr>
                        <a:t>Değer</a:t>
                      </a:r>
                      <a:r>
                        <a:rPr lang="tr-TR" sz="1300" spc="-15" dirty="0">
                          <a:effectLst/>
                        </a:rPr>
                        <a:t> </a:t>
                      </a:r>
                      <a:r>
                        <a:rPr lang="tr-TR" sz="1300" dirty="0">
                          <a:effectLst/>
                        </a:rPr>
                        <a:t>(B)</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645" marR="80010" algn="ctr">
                        <a:spcBef>
                          <a:spcPts val="295"/>
                        </a:spcBef>
                        <a:spcAft>
                          <a:spcPts val="0"/>
                        </a:spcAft>
                      </a:pPr>
                      <a:r>
                        <a:rPr lang="tr-TR" sz="1300" dirty="0">
                          <a:effectLst/>
                        </a:rPr>
                        <a:t>İzleme</a:t>
                      </a:r>
                      <a:r>
                        <a:rPr lang="tr-TR" sz="1300" spc="5" dirty="0">
                          <a:effectLst/>
                        </a:rPr>
                        <a:t> </a:t>
                      </a:r>
                      <a:r>
                        <a:rPr lang="tr-TR" sz="1300" dirty="0">
                          <a:effectLst/>
                        </a:rPr>
                        <a:t>Dönemindeki</a:t>
                      </a:r>
                      <a:r>
                        <a:rPr lang="tr-TR" sz="1300" spc="-235" dirty="0">
                          <a:effectLst/>
                        </a:rPr>
                        <a:t> </a:t>
                      </a:r>
                      <a:r>
                        <a:rPr lang="tr-TR" sz="1300" dirty="0">
                          <a:effectLst/>
                        </a:rPr>
                        <a:t>Gerçekleşme</a:t>
                      </a:r>
                      <a:r>
                        <a:rPr lang="tr-TR" sz="1300" spc="-235" dirty="0">
                          <a:effectLst/>
                        </a:rPr>
                        <a:t> </a:t>
                      </a:r>
                      <a:r>
                        <a:rPr lang="tr-TR" sz="1300" dirty="0">
                          <a:effectLst/>
                        </a:rPr>
                        <a:t>Değeri</a:t>
                      </a:r>
                      <a:r>
                        <a:rPr lang="tr-TR" sz="1300" spc="-10" dirty="0">
                          <a:effectLst/>
                        </a:rPr>
                        <a:t> </a:t>
                      </a:r>
                      <a:r>
                        <a:rPr lang="tr-TR" sz="1300" dirty="0">
                          <a:effectLst/>
                        </a:rPr>
                        <a:t>(C)</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850" marR="69850" algn="ctr">
                        <a:lnSpc>
                          <a:spcPct val="98000"/>
                        </a:lnSpc>
                        <a:spcBef>
                          <a:spcPts val="975"/>
                        </a:spcBef>
                        <a:spcAft>
                          <a:spcPts val="0"/>
                        </a:spcAft>
                      </a:pPr>
                      <a:r>
                        <a:rPr lang="tr-TR" sz="1300" dirty="0">
                          <a:effectLst/>
                        </a:rPr>
                        <a:t>Performans</a:t>
                      </a:r>
                      <a:r>
                        <a:rPr lang="tr-TR" sz="1300" spc="-235" dirty="0">
                          <a:effectLst/>
                        </a:rPr>
                        <a:t> </a:t>
                      </a:r>
                      <a:r>
                        <a:rPr lang="tr-TR" sz="1300" dirty="0">
                          <a:effectLst/>
                        </a:rPr>
                        <a:t>(%)</a:t>
                      </a:r>
                    </a:p>
                    <a:p>
                      <a:pPr marL="70485" marR="69850" algn="ctr">
                        <a:spcBef>
                          <a:spcPts val="10"/>
                        </a:spcBef>
                        <a:spcAft>
                          <a:spcPts val="0"/>
                        </a:spcAft>
                      </a:pPr>
                      <a:r>
                        <a:rPr lang="tr-TR" sz="1300" dirty="0">
                          <a:effectLst/>
                        </a:rPr>
                        <a:t>(C-A)/(B-A)</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65675952"/>
                  </a:ext>
                </a:extLst>
              </a:tr>
              <a:tr h="380680">
                <a:tc>
                  <a:txBody>
                    <a:bodyPr/>
                    <a:lstStyle/>
                    <a:p>
                      <a:pPr marL="67945">
                        <a:spcBef>
                          <a:spcPts val="295"/>
                        </a:spcBef>
                        <a:spcAft>
                          <a:spcPts val="0"/>
                        </a:spcAft>
                      </a:pPr>
                      <a:r>
                        <a:rPr lang="tr-TR" sz="1300" dirty="0">
                          <a:effectLst/>
                        </a:rPr>
                        <a:t>PG6.1.1:</a:t>
                      </a:r>
                      <a:r>
                        <a:rPr lang="tr-TR" sz="1300" spc="-25" dirty="0">
                          <a:effectLst/>
                        </a:rPr>
                        <a:t> </a:t>
                      </a:r>
                      <a:r>
                        <a:rPr lang="tr-TR" sz="1300" dirty="0">
                          <a:effectLst/>
                        </a:rPr>
                        <a:t>İç kontrol eylem</a:t>
                      </a:r>
                      <a:r>
                        <a:rPr lang="tr-TR" sz="1300" spc="-235" dirty="0">
                          <a:effectLst/>
                        </a:rPr>
                        <a:t>   </a:t>
                      </a:r>
                      <a:r>
                        <a:rPr lang="tr-TR" sz="1300" dirty="0">
                          <a:effectLst/>
                        </a:rPr>
                        <a:t>planının</a:t>
                      </a:r>
                      <a:r>
                        <a:rPr lang="tr-TR" sz="1300" spc="5" dirty="0">
                          <a:effectLst/>
                        </a:rPr>
                        <a:t> </a:t>
                      </a:r>
                      <a:r>
                        <a:rPr lang="tr-TR" sz="1300" dirty="0">
                          <a:effectLst/>
                        </a:rPr>
                        <a:t>tamamlanma</a:t>
                      </a:r>
                      <a:r>
                        <a:rPr lang="tr-TR" sz="1300" spc="5" dirty="0">
                          <a:effectLst/>
                        </a:rPr>
                        <a:t> </a:t>
                      </a:r>
                      <a:r>
                        <a:rPr lang="tr-TR" sz="1300" dirty="0">
                          <a:effectLst/>
                        </a:rPr>
                        <a:t>oranı</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300" dirty="0">
                          <a:effectLst/>
                        </a:rPr>
                        <a:t>         60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spcAft>
                          <a:spcPts val="0"/>
                        </a:spcAft>
                      </a:pPr>
                      <a:r>
                        <a:rPr lang="tr-TR" sz="1300" dirty="0">
                          <a:effectLst/>
                        </a:rPr>
                        <a:t>                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spcAft>
                          <a:spcPts val="0"/>
                        </a:spcAft>
                      </a:pPr>
                      <a:r>
                        <a:rPr lang="tr-TR" sz="1300" dirty="0">
                          <a:effectLst/>
                        </a:rPr>
                        <a:t>                   60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spcAft>
                          <a:spcPts val="0"/>
                        </a:spcAft>
                      </a:pPr>
                      <a:r>
                        <a:rPr lang="tr-TR" sz="1300" dirty="0">
                          <a:effectLst/>
                        </a:rPr>
                        <a:t>                48</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spcAft>
                          <a:spcPts val="0"/>
                        </a:spcAft>
                      </a:pPr>
                      <a:r>
                        <a:rPr lang="tr-TR" sz="1500" dirty="0">
                          <a:effectLst/>
                        </a:rPr>
                        <a:t>           80</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33179971"/>
                  </a:ext>
                </a:extLst>
              </a:tr>
              <a:tr h="571020">
                <a:tc>
                  <a:txBody>
                    <a:bodyPr/>
                    <a:lstStyle/>
                    <a:p>
                      <a:pPr marL="67945">
                        <a:spcBef>
                          <a:spcPts val="295"/>
                        </a:spcBef>
                        <a:spcAft>
                          <a:spcPts val="0"/>
                        </a:spcAft>
                      </a:pPr>
                      <a:r>
                        <a:rPr lang="tr-TR" sz="1300" dirty="0">
                          <a:effectLst/>
                        </a:rPr>
                        <a:t>PG6.1.2:</a:t>
                      </a:r>
                      <a:r>
                        <a:rPr lang="tr-TR" sz="1300" spc="-15" dirty="0">
                          <a:effectLst/>
                        </a:rPr>
                        <a:t> </a:t>
                      </a:r>
                      <a:r>
                        <a:rPr lang="tr-TR" sz="1300" dirty="0">
                          <a:effectLst/>
                        </a:rPr>
                        <a:t>Mali yönetim</a:t>
                      </a:r>
                    </a:p>
                    <a:p>
                      <a:pPr marL="67945" marR="66040">
                        <a:spcAft>
                          <a:spcPts val="0"/>
                        </a:spcAft>
                      </a:pPr>
                      <a:r>
                        <a:rPr lang="tr-TR" sz="1300" dirty="0">
                          <a:effectLst/>
                        </a:rPr>
                        <a:t>konularında</a:t>
                      </a:r>
                      <a:r>
                        <a:rPr lang="tr-TR" sz="1300" spc="5" dirty="0">
                          <a:effectLst/>
                        </a:rPr>
                        <a:t> </a:t>
                      </a:r>
                      <a:r>
                        <a:rPr lang="tr-TR" sz="1300" dirty="0">
                          <a:effectLst/>
                        </a:rPr>
                        <a:t>verilen</a:t>
                      </a:r>
                      <a:r>
                        <a:rPr lang="tr-TR" sz="1300" spc="5" dirty="0">
                          <a:effectLst/>
                        </a:rPr>
                        <a:t> </a:t>
                      </a:r>
                      <a:r>
                        <a:rPr lang="tr-TR" sz="1300" dirty="0">
                          <a:effectLst/>
                        </a:rPr>
                        <a:t>danışmanlık ve</a:t>
                      </a:r>
                      <a:r>
                        <a:rPr lang="tr-TR" sz="1300" spc="5" dirty="0">
                          <a:effectLst/>
                        </a:rPr>
                        <a:t> </a:t>
                      </a:r>
                      <a:r>
                        <a:rPr lang="tr-TR" sz="1300" dirty="0">
                          <a:effectLst/>
                        </a:rPr>
                        <a:t>rehberlik hizmeti</a:t>
                      </a:r>
                      <a:r>
                        <a:rPr lang="tr-TR" sz="1300" spc="-235" dirty="0">
                          <a:effectLst/>
                        </a:rPr>
                        <a:t> </a:t>
                      </a:r>
                      <a:r>
                        <a:rPr lang="tr-TR" sz="1300" dirty="0">
                          <a:effectLst/>
                        </a:rPr>
                        <a:t>(Kişi</a:t>
                      </a:r>
                      <a:r>
                        <a:rPr lang="tr-TR" sz="1300" spc="-5" dirty="0">
                          <a:effectLst/>
                        </a:rPr>
                        <a:t> </a:t>
                      </a:r>
                      <a:r>
                        <a:rPr lang="tr-TR" sz="1300" dirty="0">
                          <a:effectLst/>
                        </a:rPr>
                        <a:t>x</a:t>
                      </a:r>
                      <a:r>
                        <a:rPr lang="tr-TR" sz="1300" spc="-15" dirty="0">
                          <a:effectLst/>
                        </a:rPr>
                        <a:t> </a:t>
                      </a:r>
                      <a:r>
                        <a:rPr lang="tr-TR" sz="1300" dirty="0">
                          <a:effectLst/>
                        </a:rPr>
                        <a:t>Gün)</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300" dirty="0">
                          <a:effectLst/>
                        </a:rPr>
                        <a:t> </a:t>
                      </a:r>
                    </a:p>
                    <a:p>
                      <a:pPr>
                        <a:spcAft>
                          <a:spcPts val="0"/>
                        </a:spcAft>
                      </a:pPr>
                      <a:r>
                        <a:rPr lang="tr-TR" sz="1300" dirty="0">
                          <a:effectLst/>
                        </a:rPr>
                        <a:t>         40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300" dirty="0">
                          <a:effectLst/>
                        </a:rPr>
                        <a:t> </a:t>
                      </a:r>
                    </a:p>
                    <a:p>
                      <a:pPr>
                        <a:spcBef>
                          <a:spcPts val="55"/>
                        </a:spcBef>
                        <a:spcAft>
                          <a:spcPts val="0"/>
                        </a:spcAft>
                      </a:pPr>
                      <a:r>
                        <a:rPr lang="tr-TR" sz="1300" dirty="0">
                          <a:effectLst/>
                        </a:rPr>
                        <a:t>               50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300" dirty="0">
                          <a:effectLst/>
                        </a:rPr>
                        <a:t> </a:t>
                      </a:r>
                    </a:p>
                    <a:p>
                      <a:pPr>
                        <a:spcAft>
                          <a:spcPts val="0"/>
                        </a:spcAft>
                      </a:pPr>
                      <a:r>
                        <a:rPr lang="tr-TR" sz="1300" dirty="0">
                          <a:effectLst/>
                        </a:rPr>
                        <a:t>                  100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300" dirty="0">
                          <a:effectLst/>
                        </a:rPr>
                        <a:t> </a:t>
                      </a:r>
                    </a:p>
                    <a:p>
                      <a:pPr>
                        <a:spcAft>
                          <a:spcPts val="0"/>
                        </a:spcAft>
                      </a:pPr>
                      <a:r>
                        <a:rPr lang="tr-TR" sz="1300" dirty="0">
                          <a:effectLst/>
                        </a:rPr>
                        <a:t>                80</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Aft>
                          <a:spcPts val="0"/>
                        </a:spcAft>
                      </a:pPr>
                      <a:r>
                        <a:rPr lang="tr-TR" sz="1500" dirty="0">
                          <a:effectLst/>
                        </a:rPr>
                        <a:t> </a:t>
                      </a:r>
                    </a:p>
                    <a:p>
                      <a:pPr>
                        <a:spcAft>
                          <a:spcPts val="0"/>
                        </a:spcAft>
                      </a:pPr>
                      <a:r>
                        <a:rPr lang="tr-TR" sz="1500" dirty="0">
                          <a:effectLst/>
                        </a:rPr>
                        <a:t>           60</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52529790"/>
                  </a:ext>
                </a:extLst>
              </a:tr>
              <a:tr h="190340">
                <a:tc gridSpan="6">
                  <a:txBody>
                    <a:bodyPr/>
                    <a:lstStyle/>
                    <a:p>
                      <a:pPr marL="1950085" marR="1948815" algn="ctr">
                        <a:spcBef>
                          <a:spcPts val="295"/>
                        </a:spcBef>
                        <a:spcAft>
                          <a:spcPts val="0"/>
                        </a:spcAft>
                      </a:pPr>
                      <a:r>
                        <a:rPr lang="tr-TR" sz="1300" dirty="0">
                          <a:solidFill>
                            <a:schemeClr val="bg1"/>
                          </a:solidFill>
                          <a:effectLst/>
                        </a:rPr>
                        <a:t>Hedefe</a:t>
                      </a:r>
                      <a:r>
                        <a:rPr lang="tr-TR" sz="1300" spc="-20" dirty="0">
                          <a:solidFill>
                            <a:schemeClr val="bg1"/>
                          </a:solidFill>
                          <a:effectLst/>
                        </a:rPr>
                        <a:t> </a:t>
                      </a:r>
                      <a:r>
                        <a:rPr lang="tr-TR" sz="1300" dirty="0">
                          <a:solidFill>
                            <a:schemeClr val="bg1"/>
                          </a:solidFill>
                          <a:effectLst/>
                        </a:rPr>
                        <a:t>İlişkin</a:t>
                      </a:r>
                      <a:r>
                        <a:rPr lang="tr-TR" sz="1300" spc="-25" dirty="0">
                          <a:solidFill>
                            <a:schemeClr val="bg1"/>
                          </a:solidFill>
                          <a:effectLst/>
                        </a:rPr>
                        <a:t> </a:t>
                      </a:r>
                      <a:r>
                        <a:rPr lang="tr-TR" sz="1300" dirty="0">
                          <a:solidFill>
                            <a:schemeClr val="bg1"/>
                          </a:solidFill>
                          <a:effectLst/>
                        </a:rPr>
                        <a:t>Değerlendirmeler</a:t>
                      </a:r>
                      <a:endParaRPr lang="tr-TR" sz="1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729066365"/>
                  </a:ext>
                </a:extLst>
              </a:tr>
              <a:tr h="1332379">
                <a:tc gridSpan="6">
                  <a:txBody>
                    <a:bodyPr/>
                    <a:lstStyle/>
                    <a:p>
                      <a:pPr marL="342900" marR="64135" lvl="0" indent="-342900" algn="just">
                        <a:spcBef>
                          <a:spcPts val="295"/>
                        </a:spcBef>
                        <a:spcAft>
                          <a:spcPts val="0"/>
                        </a:spcAft>
                        <a:buSzPts val="1100"/>
                        <a:buFont typeface="Symbol" panose="05050102010706020507" pitchFamily="18" charset="2"/>
                        <a:buChar char=""/>
                        <a:tabLst>
                          <a:tab pos="295910" algn="l"/>
                        </a:tabLst>
                      </a:pPr>
                      <a:r>
                        <a:rPr lang="tr-TR" sz="1300" dirty="0">
                          <a:effectLst/>
                        </a:rPr>
                        <a:t>PG6.1.1: Haziran dönemi itibarıyla performansın yüzde 80 oranında gerçekleştiği göz</a:t>
                      </a:r>
                      <a:r>
                        <a:rPr lang="tr-TR" sz="1300" spc="5" dirty="0">
                          <a:effectLst/>
                        </a:rPr>
                        <a:t> </a:t>
                      </a:r>
                      <a:r>
                        <a:rPr lang="tr-TR" sz="1300" dirty="0">
                          <a:effectLst/>
                        </a:rPr>
                        <a:t>önünde</a:t>
                      </a:r>
                      <a:r>
                        <a:rPr lang="tr-TR" sz="1300" spc="-5" dirty="0">
                          <a:effectLst/>
                        </a:rPr>
                        <a:t> </a:t>
                      </a:r>
                      <a:r>
                        <a:rPr lang="tr-TR" sz="1300" dirty="0">
                          <a:effectLst/>
                        </a:rPr>
                        <a:t>bulundurulduğunda</a:t>
                      </a:r>
                      <a:r>
                        <a:rPr lang="tr-TR" sz="1300" spc="-10" dirty="0">
                          <a:effectLst/>
                        </a:rPr>
                        <a:t> </a:t>
                      </a:r>
                      <a:r>
                        <a:rPr lang="tr-TR" sz="1300" dirty="0">
                          <a:effectLst/>
                        </a:rPr>
                        <a:t>yılı</a:t>
                      </a:r>
                      <a:r>
                        <a:rPr lang="tr-TR" sz="1300" spc="-15" dirty="0">
                          <a:effectLst/>
                        </a:rPr>
                        <a:t> </a:t>
                      </a:r>
                      <a:r>
                        <a:rPr lang="tr-TR" sz="1300" dirty="0">
                          <a:effectLst/>
                        </a:rPr>
                        <a:t>sonunda</a:t>
                      </a:r>
                      <a:r>
                        <a:rPr lang="tr-TR" sz="1300" spc="-10" dirty="0">
                          <a:effectLst/>
                        </a:rPr>
                        <a:t> </a:t>
                      </a:r>
                      <a:r>
                        <a:rPr lang="tr-TR" sz="1300" dirty="0">
                          <a:effectLst/>
                        </a:rPr>
                        <a:t>hedeflenen</a:t>
                      </a:r>
                      <a:r>
                        <a:rPr lang="tr-TR" sz="1300" spc="-10" dirty="0">
                          <a:effectLst/>
                        </a:rPr>
                        <a:t> </a:t>
                      </a:r>
                      <a:r>
                        <a:rPr lang="tr-TR" sz="1300" dirty="0">
                          <a:effectLst/>
                        </a:rPr>
                        <a:t>değere</a:t>
                      </a:r>
                      <a:r>
                        <a:rPr lang="tr-TR" sz="1300" spc="-5" dirty="0">
                          <a:effectLst/>
                        </a:rPr>
                        <a:t> </a:t>
                      </a:r>
                      <a:r>
                        <a:rPr lang="tr-TR" sz="1300" dirty="0">
                          <a:effectLst/>
                        </a:rPr>
                        <a:t>ulaşılacağı</a:t>
                      </a:r>
                      <a:r>
                        <a:rPr lang="tr-TR" sz="1300" spc="-5" dirty="0">
                          <a:effectLst/>
                        </a:rPr>
                        <a:t> </a:t>
                      </a:r>
                      <a:r>
                        <a:rPr lang="tr-TR" sz="1300" dirty="0">
                          <a:effectLst/>
                        </a:rPr>
                        <a:t>beklenmektedir.</a:t>
                      </a:r>
                    </a:p>
                    <a:p>
                      <a:pPr marL="342900" marR="63500" lvl="0" indent="-342900" algn="just">
                        <a:spcBef>
                          <a:spcPts val="10"/>
                        </a:spcBef>
                        <a:spcAft>
                          <a:spcPts val="0"/>
                        </a:spcAft>
                        <a:buSzPts val="1100"/>
                        <a:buFont typeface="Symbol" panose="05050102010706020507" pitchFamily="18" charset="2"/>
                        <a:buChar char=""/>
                        <a:tabLst>
                          <a:tab pos="295910" algn="l"/>
                        </a:tabLst>
                      </a:pPr>
                      <a:r>
                        <a:rPr lang="tr-TR" sz="1300" dirty="0">
                          <a:effectLst/>
                        </a:rPr>
                        <a:t>PG6.1.2: Ocak - Haziran dönemi itibarıyla performansın yüzde 60 oranında gerçekleştiği göz</a:t>
                      </a:r>
                      <a:r>
                        <a:rPr lang="tr-TR" sz="1300" spc="5" dirty="0">
                          <a:effectLst/>
                        </a:rPr>
                        <a:t> </a:t>
                      </a:r>
                      <a:r>
                        <a:rPr lang="tr-TR" sz="1300" dirty="0">
                          <a:effectLst/>
                        </a:rPr>
                        <a:t>önünde bulundurulduğunda yılı sonunda hedeflenen değere ulaşmada güçlük yaşanacağı</a:t>
                      </a:r>
                      <a:r>
                        <a:rPr lang="tr-TR" sz="1300" spc="5" dirty="0">
                          <a:effectLst/>
                        </a:rPr>
                        <a:t> </a:t>
                      </a:r>
                      <a:r>
                        <a:rPr lang="tr-TR" sz="1300" dirty="0">
                          <a:effectLst/>
                        </a:rPr>
                        <a:t>görülmektedir.</a:t>
                      </a:r>
                      <a:r>
                        <a:rPr lang="tr-TR" sz="1300" spc="5" dirty="0">
                          <a:effectLst/>
                        </a:rPr>
                        <a:t> </a:t>
                      </a:r>
                      <a:r>
                        <a:rPr lang="tr-TR" sz="1300" dirty="0">
                          <a:effectLst/>
                        </a:rPr>
                        <a:t>Yılın</a:t>
                      </a:r>
                      <a:r>
                        <a:rPr lang="tr-TR" sz="1300" spc="5" dirty="0">
                          <a:effectLst/>
                        </a:rPr>
                        <a:t> </a:t>
                      </a:r>
                      <a:r>
                        <a:rPr lang="tr-TR" sz="1300" dirty="0">
                          <a:effectLst/>
                        </a:rPr>
                        <a:t>ikinci</a:t>
                      </a:r>
                      <a:r>
                        <a:rPr lang="tr-TR" sz="1300" spc="5" dirty="0">
                          <a:effectLst/>
                        </a:rPr>
                        <a:t> </a:t>
                      </a:r>
                      <a:r>
                        <a:rPr lang="tr-TR" sz="1300" dirty="0">
                          <a:effectLst/>
                        </a:rPr>
                        <a:t>yarısında</a:t>
                      </a:r>
                      <a:r>
                        <a:rPr lang="tr-TR" sz="1300" spc="5" dirty="0">
                          <a:effectLst/>
                        </a:rPr>
                        <a:t> </a:t>
                      </a:r>
                      <a:r>
                        <a:rPr lang="tr-TR" sz="1300" dirty="0">
                          <a:effectLst/>
                        </a:rPr>
                        <a:t>bütçe</a:t>
                      </a:r>
                      <a:r>
                        <a:rPr lang="tr-TR" sz="1300" spc="5" dirty="0">
                          <a:effectLst/>
                        </a:rPr>
                        <a:t> </a:t>
                      </a:r>
                      <a:r>
                        <a:rPr lang="tr-TR" sz="1300" dirty="0">
                          <a:effectLst/>
                        </a:rPr>
                        <a:t>çalışmalarının</a:t>
                      </a:r>
                      <a:r>
                        <a:rPr lang="tr-TR" sz="1300" spc="5" dirty="0">
                          <a:effectLst/>
                        </a:rPr>
                        <a:t> </a:t>
                      </a:r>
                      <a:r>
                        <a:rPr lang="tr-TR" sz="1300" dirty="0">
                          <a:effectLst/>
                        </a:rPr>
                        <a:t>yoğunluğundan</a:t>
                      </a:r>
                      <a:r>
                        <a:rPr lang="tr-TR" sz="1300" spc="5" dirty="0">
                          <a:effectLst/>
                        </a:rPr>
                        <a:t> </a:t>
                      </a:r>
                      <a:r>
                        <a:rPr lang="tr-TR" sz="1300" dirty="0">
                          <a:effectLst/>
                        </a:rPr>
                        <a:t>dolayı</a:t>
                      </a:r>
                      <a:r>
                        <a:rPr lang="tr-TR" sz="1300" spc="5" dirty="0">
                          <a:effectLst/>
                        </a:rPr>
                        <a:t> </a:t>
                      </a:r>
                      <a:r>
                        <a:rPr lang="tr-TR" sz="1300" dirty="0">
                          <a:effectLst/>
                        </a:rPr>
                        <a:t>birim</a:t>
                      </a:r>
                      <a:r>
                        <a:rPr lang="tr-TR" sz="1300" spc="5" dirty="0">
                          <a:effectLst/>
                        </a:rPr>
                        <a:t> </a:t>
                      </a:r>
                      <a:r>
                        <a:rPr lang="tr-TR" sz="1300" dirty="0">
                          <a:effectLst/>
                        </a:rPr>
                        <a:t>personelinin</a:t>
                      </a:r>
                      <a:r>
                        <a:rPr lang="tr-TR" sz="1300" spc="5" dirty="0">
                          <a:effectLst/>
                        </a:rPr>
                        <a:t> </a:t>
                      </a:r>
                      <a:r>
                        <a:rPr lang="tr-TR" sz="1300" dirty="0">
                          <a:effectLst/>
                        </a:rPr>
                        <a:t>danışmanlık</a:t>
                      </a:r>
                      <a:r>
                        <a:rPr lang="tr-TR" sz="1300" spc="5" dirty="0">
                          <a:effectLst/>
                        </a:rPr>
                        <a:t> </a:t>
                      </a:r>
                      <a:r>
                        <a:rPr lang="tr-TR" sz="1300" dirty="0">
                          <a:effectLst/>
                        </a:rPr>
                        <a:t>ve</a:t>
                      </a:r>
                      <a:r>
                        <a:rPr lang="tr-TR" sz="1300" spc="5" dirty="0">
                          <a:effectLst/>
                        </a:rPr>
                        <a:t> </a:t>
                      </a:r>
                      <a:r>
                        <a:rPr lang="tr-TR" sz="1300" dirty="0">
                          <a:effectLst/>
                        </a:rPr>
                        <a:t>rehberlik</a:t>
                      </a:r>
                      <a:r>
                        <a:rPr lang="tr-TR" sz="1300" spc="5" dirty="0">
                          <a:effectLst/>
                        </a:rPr>
                        <a:t> </a:t>
                      </a:r>
                      <a:r>
                        <a:rPr lang="tr-TR" sz="1300" dirty="0">
                          <a:effectLst/>
                        </a:rPr>
                        <a:t>hizmetlerini</a:t>
                      </a:r>
                      <a:r>
                        <a:rPr lang="tr-TR" sz="1300" spc="5" dirty="0">
                          <a:effectLst/>
                        </a:rPr>
                        <a:t> </a:t>
                      </a:r>
                      <a:r>
                        <a:rPr lang="tr-TR" sz="1300" dirty="0">
                          <a:effectLst/>
                        </a:rPr>
                        <a:t>istenilen</a:t>
                      </a:r>
                      <a:r>
                        <a:rPr lang="tr-TR" sz="1300" spc="5" dirty="0">
                          <a:effectLst/>
                        </a:rPr>
                        <a:t> </a:t>
                      </a:r>
                      <a:r>
                        <a:rPr lang="tr-TR" sz="1300" dirty="0">
                          <a:effectLst/>
                        </a:rPr>
                        <a:t>seviyede</a:t>
                      </a:r>
                      <a:r>
                        <a:rPr lang="tr-TR" sz="1300" spc="5" dirty="0">
                          <a:effectLst/>
                        </a:rPr>
                        <a:t> </a:t>
                      </a:r>
                      <a:r>
                        <a:rPr lang="tr-TR" sz="1300" dirty="0">
                          <a:effectLst/>
                        </a:rPr>
                        <a:t>yürütememe</a:t>
                      </a:r>
                      <a:r>
                        <a:rPr lang="tr-TR" sz="1300" spc="5" dirty="0">
                          <a:effectLst/>
                        </a:rPr>
                        <a:t> </a:t>
                      </a:r>
                      <a:r>
                        <a:rPr lang="tr-TR" sz="1300" dirty="0">
                          <a:effectLst/>
                        </a:rPr>
                        <a:t>riski</a:t>
                      </a:r>
                      <a:r>
                        <a:rPr lang="tr-TR" sz="1300" spc="5" dirty="0">
                          <a:effectLst/>
                        </a:rPr>
                        <a:t> </a:t>
                      </a:r>
                      <a:r>
                        <a:rPr lang="tr-TR" sz="1300" dirty="0">
                          <a:effectLst/>
                        </a:rPr>
                        <a:t>bulunmaktadır.</a:t>
                      </a:r>
                      <a:r>
                        <a:rPr lang="tr-TR" sz="1300" spc="5" dirty="0">
                          <a:effectLst/>
                        </a:rPr>
                        <a:t> </a:t>
                      </a:r>
                      <a:r>
                        <a:rPr lang="tr-TR" sz="1300" dirty="0">
                          <a:effectLst/>
                        </a:rPr>
                        <a:t>Bu</a:t>
                      </a:r>
                      <a:r>
                        <a:rPr lang="tr-TR" sz="1300" spc="5" dirty="0">
                          <a:effectLst/>
                        </a:rPr>
                        <a:t> </a:t>
                      </a:r>
                      <a:r>
                        <a:rPr lang="tr-TR" sz="1300" dirty="0">
                          <a:effectLst/>
                        </a:rPr>
                        <a:t>çerçevede</a:t>
                      </a:r>
                      <a:r>
                        <a:rPr lang="tr-TR" sz="1300" spc="5" dirty="0">
                          <a:effectLst/>
                        </a:rPr>
                        <a:t> </a:t>
                      </a:r>
                      <a:r>
                        <a:rPr lang="tr-TR" sz="1300" dirty="0">
                          <a:effectLst/>
                        </a:rPr>
                        <a:t>yıl sonunda</a:t>
                      </a:r>
                      <a:r>
                        <a:rPr lang="tr-TR" sz="1300" spc="5" dirty="0">
                          <a:effectLst/>
                        </a:rPr>
                        <a:t> </a:t>
                      </a:r>
                      <a:r>
                        <a:rPr lang="tr-TR" sz="1300" dirty="0">
                          <a:effectLst/>
                        </a:rPr>
                        <a:t>hedeflenen</a:t>
                      </a:r>
                      <a:r>
                        <a:rPr lang="tr-TR" sz="1300" spc="5" dirty="0">
                          <a:effectLst/>
                        </a:rPr>
                        <a:t> </a:t>
                      </a:r>
                      <a:r>
                        <a:rPr lang="tr-TR" sz="1300" dirty="0">
                          <a:effectLst/>
                        </a:rPr>
                        <a:t>değere</a:t>
                      </a:r>
                      <a:r>
                        <a:rPr lang="tr-TR" sz="1300" spc="5" dirty="0">
                          <a:effectLst/>
                        </a:rPr>
                        <a:t> </a:t>
                      </a:r>
                      <a:r>
                        <a:rPr lang="tr-TR" sz="1300" dirty="0">
                          <a:effectLst/>
                        </a:rPr>
                        <a:t>ulaşılabilmesi</a:t>
                      </a:r>
                      <a:r>
                        <a:rPr lang="tr-TR" sz="1300" spc="5" dirty="0">
                          <a:effectLst/>
                        </a:rPr>
                        <a:t> </a:t>
                      </a:r>
                      <a:r>
                        <a:rPr lang="tr-TR" sz="1300" dirty="0">
                          <a:effectLst/>
                        </a:rPr>
                        <a:t>için</a:t>
                      </a:r>
                      <a:r>
                        <a:rPr lang="tr-TR" sz="1300" spc="5" dirty="0">
                          <a:effectLst/>
                        </a:rPr>
                        <a:t> </a:t>
                      </a:r>
                      <a:r>
                        <a:rPr lang="tr-TR" sz="1300" dirty="0">
                          <a:effectLst/>
                        </a:rPr>
                        <a:t>üniversite</a:t>
                      </a:r>
                      <a:r>
                        <a:rPr lang="tr-TR" sz="1300" spc="5" dirty="0">
                          <a:effectLst/>
                        </a:rPr>
                        <a:t> </a:t>
                      </a:r>
                      <a:r>
                        <a:rPr lang="tr-TR" sz="1300" dirty="0">
                          <a:effectLst/>
                        </a:rPr>
                        <a:t>dışından</a:t>
                      </a:r>
                      <a:r>
                        <a:rPr lang="tr-TR" sz="1300" spc="5" dirty="0">
                          <a:effectLst/>
                        </a:rPr>
                        <a:t> </a:t>
                      </a:r>
                      <a:r>
                        <a:rPr lang="tr-TR" sz="1300" dirty="0">
                          <a:effectLst/>
                        </a:rPr>
                        <a:t>danışmanlık</a:t>
                      </a:r>
                      <a:r>
                        <a:rPr lang="tr-TR" sz="1300" spc="5" dirty="0">
                          <a:effectLst/>
                        </a:rPr>
                        <a:t> </a:t>
                      </a:r>
                      <a:r>
                        <a:rPr lang="tr-TR" sz="1300" dirty="0">
                          <a:effectLst/>
                        </a:rPr>
                        <a:t>ve</a:t>
                      </a:r>
                      <a:r>
                        <a:rPr lang="tr-TR" sz="1300" spc="5" dirty="0">
                          <a:effectLst/>
                        </a:rPr>
                        <a:t> </a:t>
                      </a:r>
                      <a:r>
                        <a:rPr lang="tr-TR" sz="1300" dirty="0">
                          <a:effectLst/>
                        </a:rPr>
                        <a:t>rehberlik</a:t>
                      </a:r>
                      <a:r>
                        <a:rPr lang="tr-TR" sz="1300" spc="5" dirty="0">
                          <a:effectLst/>
                        </a:rPr>
                        <a:t> </a:t>
                      </a:r>
                      <a:r>
                        <a:rPr lang="tr-TR" sz="1300" dirty="0">
                          <a:effectLst/>
                        </a:rPr>
                        <a:t>hizmeti</a:t>
                      </a:r>
                      <a:r>
                        <a:rPr lang="tr-TR" sz="1300" spc="5" dirty="0">
                          <a:effectLst/>
                        </a:rPr>
                        <a:t> </a:t>
                      </a:r>
                      <a:r>
                        <a:rPr lang="tr-TR" sz="1300" dirty="0">
                          <a:effectLst/>
                        </a:rPr>
                        <a:t>vermek</a:t>
                      </a:r>
                      <a:r>
                        <a:rPr lang="tr-TR" sz="1300" spc="5" dirty="0">
                          <a:effectLst/>
                        </a:rPr>
                        <a:t> </a:t>
                      </a:r>
                      <a:r>
                        <a:rPr lang="tr-TR" sz="1300" dirty="0">
                          <a:effectLst/>
                        </a:rPr>
                        <a:t>üzere</a:t>
                      </a:r>
                      <a:r>
                        <a:rPr lang="tr-TR" sz="1300" spc="5" dirty="0">
                          <a:effectLst/>
                        </a:rPr>
                        <a:t> </a:t>
                      </a:r>
                      <a:r>
                        <a:rPr lang="tr-TR" sz="1300" dirty="0">
                          <a:effectLst/>
                        </a:rPr>
                        <a:t>uzman</a:t>
                      </a:r>
                      <a:r>
                        <a:rPr lang="tr-TR" sz="1300" spc="5" dirty="0">
                          <a:effectLst/>
                        </a:rPr>
                        <a:t> </a:t>
                      </a:r>
                      <a:r>
                        <a:rPr lang="tr-TR" sz="1300" dirty="0">
                          <a:effectLst/>
                        </a:rPr>
                        <a:t>personel</a:t>
                      </a:r>
                      <a:r>
                        <a:rPr lang="tr-TR" sz="1300" spc="5" dirty="0">
                          <a:effectLst/>
                        </a:rPr>
                        <a:t> </a:t>
                      </a:r>
                      <a:r>
                        <a:rPr lang="tr-TR" sz="1300" dirty="0">
                          <a:effectLst/>
                        </a:rPr>
                        <a:t>temin</a:t>
                      </a:r>
                      <a:r>
                        <a:rPr lang="tr-TR" sz="1300" spc="5" dirty="0">
                          <a:effectLst/>
                        </a:rPr>
                        <a:t> </a:t>
                      </a:r>
                      <a:r>
                        <a:rPr lang="tr-TR" sz="1300" dirty="0">
                          <a:effectLst/>
                        </a:rPr>
                        <a:t>edilmesi</a:t>
                      </a:r>
                      <a:r>
                        <a:rPr lang="tr-TR" sz="1300" spc="5" dirty="0">
                          <a:effectLst/>
                        </a:rPr>
                        <a:t> </a:t>
                      </a:r>
                      <a:r>
                        <a:rPr lang="tr-TR" sz="1300" dirty="0">
                          <a:effectLst/>
                        </a:rPr>
                        <a:t>gerekmektedir.</a:t>
                      </a:r>
                      <a:endParaRPr lang="tr-TR" sz="1300" dirty="0">
                        <a:effectLst/>
                        <a:latin typeface="Calibri" panose="020F0502020204030204" pitchFamily="34" charset="0"/>
                        <a:ea typeface="Symbol" panose="05050102010706020507" pitchFamily="18" charset="2"/>
                        <a:cs typeface="Symbol" panose="05050102010706020507" pitchFamily="18" charset="2"/>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65848323"/>
                  </a:ext>
                </a:extLst>
              </a:tr>
            </a:tbl>
          </a:graphicData>
        </a:graphic>
      </p:graphicFrame>
      <p:sp>
        <p:nvSpPr>
          <p:cNvPr id="16" name="Dikdörtgen 15">
            <a:extLst>
              <a:ext uri="{FF2B5EF4-FFF2-40B4-BE49-F238E27FC236}">
                <a16:creationId xmlns:a16="http://schemas.microsoft.com/office/drawing/2014/main" id="{C2129A4F-25FD-496E-BECF-57448145A258}"/>
              </a:ext>
            </a:extLst>
          </p:cNvPr>
          <p:cNvSpPr/>
          <p:nvPr/>
        </p:nvSpPr>
        <p:spPr>
          <a:xfrm>
            <a:off x="2152650" y="1144277"/>
            <a:ext cx="9581245" cy="323165"/>
          </a:xfrm>
          <a:prstGeom prst="rect">
            <a:avLst/>
          </a:prstGeom>
        </p:spPr>
        <p:txBody>
          <a:bodyPr wrap="square">
            <a:spAutoFit/>
          </a:bodyPr>
          <a:lstStyle/>
          <a:p>
            <a:pPr>
              <a:spcAft>
                <a:spcPts val="0"/>
              </a:spcAft>
            </a:pPr>
            <a:r>
              <a:rPr lang="tr-TR" sz="1500" b="1" dirty="0"/>
              <a:t>Tablo 1: Stratejik Plan İzleme Örnek Tablo</a:t>
            </a:r>
            <a:endParaRPr lang="tr-TR" sz="15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927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3" name="Dikdörtgen 2">
            <a:extLst>
              <a:ext uri="{FF2B5EF4-FFF2-40B4-BE49-F238E27FC236}">
                <a16:creationId xmlns:a16="http://schemas.microsoft.com/office/drawing/2014/main" id="{B051CEA1-DD35-4AB0-943D-A0B22CB885DB}"/>
              </a:ext>
            </a:extLst>
          </p:cNvPr>
          <p:cNvSpPr/>
          <p:nvPr/>
        </p:nvSpPr>
        <p:spPr>
          <a:xfrm>
            <a:off x="2172749" y="411061"/>
            <a:ext cx="9651485" cy="3539430"/>
          </a:xfrm>
          <a:prstGeom prst="rect">
            <a:avLst/>
          </a:prstGeom>
        </p:spPr>
        <p:txBody>
          <a:bodyPr wrap="square">
            <a:spAutoFit/>
          </a:bodyPr>
          <a:lstStyle/>
          <a:p>
            <a:pPr algn="ctr"/>
            <a:r>
              <a:rPr lang="tr-TR" sz="3000" b="1" dirty="0">
                <a:solidFill>
                  <a:srgbClr val="FF0000"/>
                </a:solidFill>
              </a:rPr>
              <a:t>DEĞERLENDİRME SÜRECİ</a:t>
            </a:r>
          </a:p>
          <a:p>
            <a:pPr algn="ctr"/>
            <a:endParaRPr lang="tr-TR" sz="2000" b="1" dirty="0">
              <a:solidFill>
                <a:srgbClr val="FF0000"/>
              </a:solidFill>
            </a:endParaRPr>
          </a:p>
          <a:p>
            <a:pPr marL="285750" indent="-285750" algn="just">
              <a:buFont typeface="Arial" panose="020B0604020202020204" pitchFamily="34" charset="0"/>
              <a:buChar char="•"/>
            </a:pPr>
            <a:r>
              <a:rPr lang="tr-TR" sz="2200" dirty="0"/>
              <a:t>Değerlendirme p</a:t>
            </a:r>
            <a:r>
              <a:rPr lang="tr-TR" altLang="tr-TR" sz="2200" dirty="0"/>
              <a:t>lan takip sürecinin ikinci safhasıdır. S</a:t>
            </a:r>
            <a:r>
              <a:rPr lang="tr-TR" sz="2200" dirty="0"/>
              <a:t>tratejik planın kalan süresi için hedeflere nasıl ulaşılacağına ilişkin alınacak önlemleri içerecek şekilde Tablo 2 kullanılarak yapılır. Değerlendirme, Tablo 3’te yer alan değerlendirme kriterleri ve soruları çerçevesinde gerçekleştirilir. Hazırlanan stratejik plan değerlendirme tablolarına, idare faaliyet raporlarında yer verilir. Ayrıca, stratejik plan değerlendirme tabloları bir sonraki dönem stratejik plan çalışmalarında dikkate alınır.</a:t>
            </a:r>
          </a:p>
          <a:p>
            <a:endParaRPr lang="tr-TR" sz="2000" dirty="0"/>
          </a:p>
        </p:txBody>
      </p:sp>
    </p:spTree>
    <p:extLst>
      <p:ext uri="{BB962C8B-B14F-4D97-AF65-F5344CB8AC3E}">
        <p14:creationId xmlns:p14="http://schemas.microsoft.com/office/powerpoint/2010/main" val="60202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3" name="Dikdörtgen 2">
            <a:extLst>
              <a:ext uri="{FF2B5EF4-FFF2-40B4-BE49-F238E27FC236}">
                <a16:creationId xmlns:a16="http://schemas.microsoft.com/office/drawing/2014/main" id="{B051CEA1-DD35-4AB0-943D-A0B22CB885DB}"/>
              </a:ext>
            </a:extLst>
          </p:cNvPr>
          <p:cNvSpPr/>
          <p:nvPr/>
        </p:nvSpPr>
        <p:spPr>
          <a:xfrm>
            <a:off x="2172749" y="411061"/>
            <a:ext cx="9651485" cy="4170372"/>
          </a:xfrm>
          <a:prstGeom prst="rect">
            <a:avLst/>
          </a:prstGeom>
        </p:spPr>
        <p:txBody>
          <a:bodyPr wrap="square">
            <a:spAutoFit/>
          </a:bodyPr>
          <a:lstStyle/>
          <a:p>
            <a:pPr algn="ctr"/>
            <a:r>
              <a:rPr lang="tr-TR" sz="3000" b="1" dirty="0">
                <a:solidFill>
                  <a:srgbClr val="FF0000"/>
                </a:solidFill>
              </a:rPr>
              <a:t>Değerlendirme Kapsamında Yapılacak Çalışmalar</a:t>
            </a:r>
          </a:p>
          <a:p>
            <a:pPr algn="ctr"/>
            <a:endParaRPr lang="tr-TR" sz="1500" b="1" dirty="0">
              <a:solidFill>
                <a:srgbClr val="FF0000"/>
              </a:solidFill>
            </a:endParaRPr>
          </a:p>
          <a:p>
            <a:pPr marL="285750" indent="-285750">
              <a:buFont typeface="Arial" panose="020B0604020202020204" pitchFamily="34" charset="0"/>
              <a:buChar char="•"/>
            </a:pPr>
            <a:r>
              <a:rPr lang="tr-TR" sz="2200" dirty="0"/>
              <a:t>Akademik ve idari birim temsilcileri ile bilgilendirme toplantıları yapılacak,</a:t>
            </a:r>
          </a:p>
          <a:p>
            <a:pPr marL="285750" indent="-285750">
              <a:buFont typeface="Arial" panose="020B0604020202020204" pitchFamily="34" charset="0"/>
              <a:buChar char="•"/>
            </a:pPr>
            <a:r>
              <a:rPr lang="tr-TR" sz="2200" dirty="0"/>
              <a:t>Değerlendirme süreci öncesi ivedilikle aksiyon alınması gereken göstergeler belirlenerek ilgili birimlere iletilecek,</a:t>
            </a:r>
          </a:p>
          <a:p>
            <a:pPr marL="285750" indent="-285750">
              <a:buFont typeface="Arial" panose="020B0604020202020204" pitchFamily="34" charset="0"/>
              <a:buChar char="•"/>
            </a:pPr>
            <a:r>
              <a:rPr lang="tr-TR" sz="2200" dirty="0"/>
              <a:t>Bir yılın sonunda birimlerden veri ve istatistikler, değerlendirme tabloları ile temin edilecek, </a:t>
            </a:r>
          </a:p>
          <a:p>
            <a:pPr marL="285750" indent="-285750">
              <a:buFont typeface="Arial" panose="020B0604020202020204" pitchFamily="34" charset="0"/>
              <a:buChar char="•"/>
            </a:pPr>
            <a:r>
              <a:rPr lang="tr-TR" sz="2200" dirty="0"/>
              <a:t>Temin edilen bilgiler SGDB tarafından konsolide edilerek değerlendirme raporu hazırlanacak,</a:t>
            </a:r>
          </a:p>
          <a:p>
            <a:pPr marL="285750" indent="-285750">
              <a:buFont typeface="Arial" panose="020B0604020202020204" pitchFamily="34" charset="0"/>
              <a:buChar char="•"/>
            </a:pPr>
            <a:r>
              <a:rPr lang="tr-TR" sz="2200" dirty="0"/>
              <a:t>Değerlendirme Raporu Strateji Geliştirme Kuruluna sunulacak,</a:t>
            </a:r>
          </a:p>
          <a:p>
            <a:pPr marL="285750" indent="-285750">
              <a:buFont typeface="Arial" panose="020B0604020202020204" pitchFamily="34" charset="0"/>
              <a:buChar char="•"/>
            </a:pPr>
            <a:r>
              <a:rPr lang="tr-TR" sz="2200" dirty="0"/>
              <a:t>Strateji Geliştirme Kurulunun Rapor sonuçları birim sorumlularıyla paylaşılacak,</a:t>
            </a:r>
          </a:p>
          <a:p>
            <a:pPr marL="285750" indent="-285750">
              <a:buFont typeface="Arial" panose="020B0604020202020204" pitchFamily="34" charset="0"/>
              <a:buChar char="•"/>
            </a:pPr>
            <a:r>
              <a:rPr lang="tr-TR" sz="2200" dirty="0"/>
              <a:t>Değerlendirme Raporu, İdari faaliyet raporunda kullanılacaktır.</a:t>
            </a:r>
          </a:p>
        </p:txBody>
      </p:sp>
    </p:spTree>
    <p:extLst>
      <p:ext uri="{BB962C8B-B14F-4D97-AF65-F5344CB8AC3E}">
        <p14:creationId xmlns:p14="http://schemas.microsoft.com/office/powerpoint/2010/main" val="13588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2047876"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graphicFrame>
        <p:nvGraphicFramePr>
          <p:cNvPr id="16" name="Tablo 15">
            <a:extLst>
              <a:ext uri="{FF2B5EF4-FFF2-40B4-BE49-F238E27FC236}">
                <a16:creationId xmlns:a16="http://schemas.microsoft.com/office/drawing/2014/main" id="{988CE3EE-6D51-41D6-BD04-1E90B9453DF6}"/>
              </a:ext>
            </a:extLst>
          </p:cNvPr>
          <p:cNvGraphicFramePr>
            <a:graphicFrameLocks noGrp="1"/>
          </p:cNvGraphicFramePr>
          <p:nvPr>
            <p:extLst>
              <p:ext uri="{D42A27DB-BD31-4B8C-83A1-F6EECF244321}">
                <p14:modId xmlns:p14="http://schemas.microsoft.com/office/powerpoint/2010/main" val="3384752841"/>
              </p:ext>
            </p:extLst>
          </p:nvPr>
        </p:nvGraphicFramePr>
        <p:xfrm>
          <a:off x="2444531" y="1340448"/>
          <a:ext cx="9323399" cy="4913458"/>
        </p:xfrm>
        <a:graphic>
          <a:graphicData uri="http://schemas.openxmlformats.org/drawingml/2006/table">
            <a:tbl>
              <a:tblPr/>
              <a:tblGrid>
                <a:gridCol w="2786062">
                  <a:extLst>
                    <a:ext uri="{9D8B030D-6E8A-4147-A177-3AD203B41FA5}">
                      <a16:colId xmlns:a16="http://schemas.microsoft.com/office/drawing/2014/main" val="3690661435"/>
                    </a:ext>
                  </a:extLst>
                </a:gridCol>
                <a:gridCol w="833438">
                  <a:extLst>
                    <a:ext uri="{9D8B030D-6E8A-4147-A177-3AD203B41FA5}">
                      <a16:colId xmlns:a16="http://schemas.microsoft.com/office/drawing/2014/main" val="4117614314"/>
                    </a:ext>
                  </a:extLst>
                </a:gridCol>
                <a:gridCol w="1390650">
                  <a:extLst>
                    <a:ext uri="{9D8B030D-6E8A-4147-A177-3AD203B41FA5}">
                      <a16:colId xmlns:a16="http://schemas.microsoft.com/office/drawing/2014/main" val="1368441298"/>
                    </a:ext>
                  </a:extLst>
                </a:gridCol>
                <a:gridCol w="1733550">
                  <a:extLst>
                    <a:ext uri="{9D8B030D-6E8A-4147-A177-3AD203B41FA5}">
                      <a16:colId xmlns:a16="http://schemas.microsoft.com/office/drawing/2014/main" val="3432376118"/>
                    </a:ext>
                  </a:extLst>
                </a:gridCol>
                <a:gridCol w="1504950">
                  <a:extLst>
                    <a:ext uri="{9D8B030D-6E8A-4147-A177-3AD203B41FA5}">
                      <a16:colId xmlns:a16="http://schemas.microsoft.com/office/drawing/2014/main" val="1034262529"/>
                    </a:ext>
                  </a:extLst>
                </a:gridCol>
                <a:gridCol w="1074749">
                  <a:extLst>
                    <a:ext uri="{9D8B030D-6E8A-4147-A177-3AD203B41FA5}">
                      <a16:colId xmlns:a16="http://schemas.microsoft.com/office/drawing/2014/main" val="2915975810"/>
                    </a:ext>
                  </a:extLst>
                </a:gridCol>
              </a:tblGrid>
              <a:tr h="276629">
                <a:tc>
                  <a:txBody>
                    <a:bodyPr/>
                    <a:lstStyle/>
                    <a:p>
                      <a:pPr algn="l" fontAlgn="ctr"/>
                      <a:r>
                        <a:rPr lang="tr-TR" sz="1500" b="1" i="0" u="none" strike="noStrike" dirty="0">
                          <a:solidFill>
                            <a:schemeClr val="bg1"/>
                          </a:solidFill>
                          <a:effectLst/>
                          <a:latin typeface="+mn-lt"/>
                        </a:rPr>
                        <a:t>Amaç 1.</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algn="l" fontAlgn="ctr"/>
                      <a:r>
                        <a:rPr lang="tr-TR" sz="1500" b="0" i="0" u="none" strike="noStrike">
                          <a:solidFill>
                            <a:srgbClr val="000000"/>
                          </a:solidFill>
                          <a:effectLst/>
                          <a:latin typeface="+mn-lt"/>
                        </a:rPr>
                        <a:t>Sürdürülebilir  ve  yaşanabilir  kampüs  anlayışına  uygun  bir üniversite inşa etmek</a:t>
                      </a:r>
                      <a:endParaRPr lang="tr-TR" sz="1500" b="0" i="0" u="none" strike="noStrike" dirty="0">
                        <a:solidFill>
                          <a:srgbClr val="000000"/>
                        </a:solidFill>
                        <a:effectLst/>
                        <a:latin typeface="+mn-lt"/>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88880456"/>
                  </a:ext>
                </a:extLst>
              </a:tr>
              <a:tr h="442678">
                <a:tc>
                  <a:txBody>
                    <a:bodyPr/>
                    <a:lstStyle/>
                    <a:p>
                      <a:pPr algn="l" fontAlgn="ctr"/>
                      <a:r>
                        <a:rPr lang="tr-TR" sz="1500" b="1" i="0" u="none" strike="noStrike" dirty="0">
                          <a:solidFill>
                            <a:schemeClr val="bg1"/>
                          </a:solidFill>
                          <a:effectLst/>
                          <a:latin typeface="+mn-lt"/>
                        </a:rPr>
                        <a:t>Hedef 1.3</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500" b="0" i="0" u="none" strike="noStrike">
                          <a:solidFill>
                            <a:srgbClr val="000000"/>
                          </a:solidFill>
                          <a:effectLst/>
                          <a:latin typeface="+mn-lt"/>
                        </a:rPr>
                        <a:t>Plan dönemi içinde mensuplara daha iyi hizmet verebilmek için kampüs içerisinde uygun ortamlar oluşturulacak ve mevcut alanlar geliştirilecektir.</a:t>
                      </a:r>
                      <a:endParaRPr lang="tr-TR" sz="1500" b="0" i="0" u="none" strike="noStrike" dirty="0">
                        <a:solidFill>
                          <a:srgbClr val="000000"/>
                        </a:solidFill>
                        <a:effectLst/>
                        <a:latin typeface="+mn-lt"/>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65131246"/>
                  </a:ext>
                </a:extLst>
              </a:tr>
              <a:tr h="442678">
                <a:tc>
                  <a:txBody>
                    <a:bodyPr/>
                    <a:lstStyle/>
                    <a:p>
                      <a:pPr algn="l" fontAlgn="ctr"/>
                      <a:r>
                        <a:rPr lang="tr-TR" sz="1500" b="1" i="0" u="none" strike="noStrike" dirty="0">
                          <a:solidFill>
                            <a:schemeClr val="bg1"/>
                          </a:solidFill>
                          <a:effectLst/>
                          <a:latin typeface="+mn-lt"/>
                        </a:rPr>
                        <a:t>Performansı</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algn="l" fontAlgn="ctr"/>
                      <a:r>
                        <a:rPr lang="da-DK" sz="1500" b="0" i="0" u="none" strike="noStrike">
                          <a:solidFill>
                            <a:srgbClr val="000000"/>
                          </a:solidFill>
                          <a:effectLst/>
                          <a:latin typeface="+mn-lt"/>
                        </a:rPr>
                        <a:t>(PG1.3.1. Performansı X Hedefe Etkisi) + (PG1.3.2 Performansı X  Hedefe Etkisi) = (%100x%50=%50)+(%0x%50=%0)=%50</a:t>
                      </a:r>
                      <a:endParaRPr lang="da-DK" sz="1500" b="0" i="0" u="none" strike="noStrike" dirty="0">
                        <a:solidFill>
                          <a:srgbClr val="000000"/>
                        </a:solidFill>
                        <a:effectLst/>
                        <a:latin typeface="+mn-lt"/>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76923029"/>
                  </a:ext>
                </a:extLst>
              </a:tr>
              <a:tr h="275441">
                <a:tc>
                  <a:txBody>
                    <a:bodyPr/>
                    <a:lstStyle/>
                    <a:p>
                      <a:pPr algn="l" fontAlgn="ctr"/>
                      <a:r>
                        <a:rPr lang="tr-TR" sz="1500" b="1" i="0" u="none" strike="noStrike" dirty="0">
                          <a:solidFill>
                            <a:schemeClr val="bg1"/>
                          </a:solidFill>
                          <a:effectLst/>
                          <a:latin typeface="+mn-lt"/>
                        </a:rPr>
                        <a:t>Hedefe İlişkin Sapmanın Nedeni</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algn="l" fontAlgn="ctr"/>
                      <a:r>
                        <a:rPr lang="tr-TR" sz="1500" b="0" i="0" u="none" strike="noStrike">
                          <a:solidFill>
                            <a:schemeClr val="tx1"/>
                          </a:solidFill>
                          <a:effectLst/>
                          <a:latin typeface="+mn-lt"/>
                        </a:rPr>
                        <a:t>Hedefin birinci performans göstergesi (1. Etap Peyzaj Projesi) tamamlanmıştır.</a:t>
                      </a:r>
                      <a:endParaRPr lang="tr-TR" sz="1500" b="0" i="0" u="none" strike="noStrike" dirty="0">
                        <a:solidFill>
                          <a:schemeClr val="tx1"/>
                        </a:solidFill>
                        <a:effectLst/>
                        <a:latin typeface="+mn-lt"/>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73349656"/>
                  </a:ext>
                </a:extLst>
              </a:tr>
              <a:tr h="261459">
                <a:tc>
                  <a:txBody>
                    <a:bodyPr/>
                    <a:lstStyle/>
                    <a:p>
                      <a:pPr algn="l" fontAlgn="ctr"/>
                      <a:r>
                        <a:rPr lang="tr-TR" sz="1500" b="1" i="0" u="none" strike="noStrike" dirty="0">
                          <a:solidFill>
                            <a:schemeClr val="bg1"/>
                          </a:solidFill>
                          <a:effectLst/>
                          <a:latin typeface="+mn-lt"/>
                        </a:rPr>
                        <a:t>Hedefe İlişkin Alınacak Önlemler</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algn="l" fontAlgn="ctr"/>
                      <a:r>
                        <a:rPr lang="tr-TR" sz="1500" b="0" i="0" u="none" strike="noStrike">
                          <a:solidFill>
                            <a:schemeClr val="tx1"/>
                          </a:solidFill>
                          <a:effectLst/>
                          <a:latin typeface="+mn-lt"/>
                        </a:rPr>
                        <a:t>2. Etap Peyzaj Proje İşine 2022 yılı içinde başlanılması için çalışmalar yapılacaktır.</a:t>
                      </a:r>
                      <a:endParaRPr lang="tr-TR" sz="1500" b="0" i="0" u="none" strike="noStrike" dirty="0">
                        <a:solidFill>
                          <a:schemeClr val="tx1"/>
                        </a:solidFill>
                        <a:effectLst/>
                        <a:latin typeface="+mn-lt"/>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09871808"/>
                  </a:ext>
                </a:extLst>
              </a:tr>
              <a:tr h="301002">
                <a:tc>
                  <a:txBody>
                    <a:bodyPr/>
                    <a:lstStyle/>
                    <a:p>
                      <a:pPr algn="l" fontAlgn="ctr"/>
                      <a:r>
                        <a:rPr lang="tr-TR" sz="1500" b="1" i="0" u="none" strike="noStrike" dirty="0">
                          <a:solidFill>
                            <a:schemeClr val="bg1"/>
                          </a:solidFill>
                          <a:effectLst/>
                          <a:latin typeface="+mn-lt"/>
                        </a:rPr>
                        <a:t>Sorumlu Birim</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5">
                  <a:txBody>
                    <a:bodyPr/>
                    <a:lstStyle/>
                    <a:p>
                      <a:pPr algn="l" fontAlgn="ctr"/>
                      <a:r>
                        <a:rPr lang="tr-TR" sz="1500" b="0" i="0" u="none" strike="noStrike" dirty="0">
                          <a:solidFill>
                            <a:schemeClr val="tx1"/>
                          </a:solidFill>
                          <a:effectLst/>
                          <a:latin typeface="+mn-lt"/>
                        </a:rPr>
                        <a:t>Yapı İşleri Teknik Daire Başkanlığı</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45290136"/>
                  </a:ext>
                </a:extLst>
              </a:tr>
              <a:tr h="758640">
                <a:tc>
                  <a:txBody>
                    <a:bodyPr/>
                    <a:lstStyle/>
                    <a:p>
                      <a:pPr algn="l" fontAlgn="ctr"/>
                      <a:r>
                        <a:rPr lang="tr-TR" sz="1500" b="1" i="0" u="none" strike="noStrike" dirty="0">
                          <a:solidFill>
                            <a:schemeClr val="bg1"/>
                          </a:solidFill>
                          <a:effectLst/>
                          <a:latin typeface="+mn-lt"/>
                        </a:rPr>
                        <a:t>Performans Göstergesi</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tr-TR" sz="1500" b="1" i="0" u="none" strike="noStrike" dirty="0">
                          <a:solidFill>
                            <a:schemeClr val="tx1"/>
                          </a:solidFill>
                          <a:effectLst/>
                          <a:latin typeface="+mn-lt"/>
                        </a:rPr>
                        <a:t>Hedefe Etkisi (%)</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500" b="1" i="0" u="none" strike="noStrike" dirty="0">
                          <a:solidFill>
                            <a:schemeClr val="tx1"/>
                          </a:solidFill>
                          <a:effectLst/>
                          <a:latin typeface="+mn-lt"/>
                        </a:rPr>
                        <a:t>Plan Dönemi Başlangıç Değeri **(A)</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500" b="1" i="0" u="none" strike="noStrike" dirty="0">
                          <a:solidFill>
                            <a:schemeClr val="tx1"/>
                          </a:solidFill>
                          <a:effectLst/>
                          <a:latin typeface="+mn-lt"/>
                        </a:rPr>
                        <a:t>İzleme Dönemindeki Yılsonu Hedeflenen Değer (B)</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tr-TR" sz="1500" b="1" i="0" u="none" strike="noStrike" dirty="0">
                          <a:solidFill>
                            <a:srgbClr val="FFFFFF"/>
                          </a:solidFill>
                          <a:effectLst/>
                          <a:latin typeface="Times New Roman" panose="02020603050405020304" pitchFamily="18" charset="0"/>
                        </a:rPr>
                        <a:t>İzleme Dönemin-deki Gerçekleşme Değeri (C)</a:t>
                      </a:r>
                      <a:endParaRPr lang="tr-TR" sz="1500" b="1" i="0" u="none" strike="noStrike" dirty="0">
                        <a:solidFill>
                          <a:srgbClr val="000000"/>
                        </a:solidFill>
                        <a:effectLst/>
                        <a:latin typeface="Times New Roman" panose="02020603050405020304" pitchFamily="18" charset="0"/>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tr-TR" sz="1500" b="1" i="0" u="none" strike="noStrike" dirty="0">
                          <a:solidFill>
                            <a:srgbClr val="FFFFFF"/>
                          </a:solidFill>
                          <a:effectLst/>
                          <a:latin typeface="Times New Roman" panose="02020603050405020304" pitchFamily="18" charset="0"/>
                        </a:rPr>
                        <a:t>Performans (%) (C-A) /(B-A)</a:t>
                      </a:r>
                      <a:endParaRPr lang="tr-TR" sz="1500" b="1" i="0" u="none" strike="noStrike" dirty="0">
                        <a:solidFill>
                          <a:srgbClr val="000000"/>
                        </a:solidFill>
                        <a:effectLst/>
                        <a:latin typeface="Times New Roman" panose="02020603050405020304" pitchFamily="18" charset="0"/>
                      </a:endParaRP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588148536"/>
                  </a:ext>
                </a:extLst>
              </a:tr>
              <a:tr h="447590">
                <a:tc>
                  <a:txBody>
                    <a:bodyPr/>
                    <a:lstStyle/>
                    <a:p>
                      <a:pPr algn="l" fontAlgn="ctr"/>
                      <a:r>
                        <a:rPr lang="tr-TR" sz="1500" b="0" i="0" u="none" strike="noStrike" dirty="0">
                          <a:solidFill>
                            <a:srgbClr val="000000"/>
                          </a:solidFill>
                          <a:effectLst/>
                          <a:latin typeface="+mn-lt"/>
                        </a:rPr>
                        <a:t>PG 1.3.1:1. Etap Peyzaj Projesi Tamamlanma Oranı (%)</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tr-TR" sz="1500" b="1" i="0" u="none" strike="noStrike" dirty="0">
                          <a:solidFill>
                            <a:schemeClr val="tx1"/>
                          </a:solidFill>
                          <a:effectLst/>
                          <a:latin typeface="+mn-lt"/>
                        </a:rPr>
                        <a:t>50</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tr-TR" sz="1500" b="1" i="0" u="none" strike="noStrike" dirty="0">
                          <a:solidFill>
                            <a:schemeClr val="tx1"/>
                          </a:solidFill>
                          <a:effectLst/>
                          <a:latin typeface="+mn-lt"/>
                        </a:rPr>
                        <a:t>0</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tr-TR" sz="1100" b="1" i="0" u="none" strike="noStrike" dirty="0">
                          <a:solidFill>
                            <a:schemeClr val="tx1"/>
                          </a:solidFill>
                          <a:effectLst/>
                          <a:latin typeface="+mn-lt"/>
                        </a:rPr>
                        <a:t>%60</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tr-TR" sz="1100" b="1" i="0" u="none" strike="noStrike" dirty="0">
                          <a:solidFill>
                            <a:srgbClr val="000000"/>
                          </a:solidFill>
                          <a:effectLst/>
                          <a:latin typeface="Times New Roman" panose="02020603050405020304" pitchFamily="18" charset="0"/>
                        </a:rPr>
                        <a:t>%100</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tr-TR" sz="1100" b="1" i="0" u="none" strike="noStrike" dirty="0">
                          <a:solidFill>
                            <a:srgbClr val="000000"/>
                          </a:solidFill>
                          <a:effectLst/>
                          <a:latin typeface="Times New Roman" panose="02020603050405020304" pitchFamily="18" charset="0"/>
                        </a:rPr>
                        <a:t>%100</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99239561"/>
                  </a:ext>
                </a:extLst>
              </a:tr>
              <a:tr h="224659">
                <a:tc gridSpan="6">
                  <a:txBody>
                    <a:bodyPr/>
                    <a:lstStyle/>
                    <a:p>
                      <a:pPr algn="l" fontAlgn="ctr"/>
                      <a:r>
                        <a:rPr lang="tr-TR" sz="1500" b="0" i="0" u="none" strike="noStrike" dirty="0">
                          <a:solidFill>
                            <a:schemeClr val="tx1"/>
                          </a:solidFill>
                          <a:effectLst/>
                          <a:latin typeface="+mn-lt"/>
                        </a:rPr>
                        <a:t>Performans Göstergelerine İlişkin Değerlendirmeler</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75889416"/>
                  </a:ext>
                </a:extLst>
              </a:tr>
              <a:tr h="476953">
                <a:tc>
                  <a:txBody>
                    <a:bodyPr/>
                    <a:lstStyle/>
                    <a:p>
                      <a:pPr algn="l" fontAlgn="ctr"/>
                      <a:r>
                        <a:rPr lang="tr-TR" sz="1500" b="0" i="0" u="none" strike="noStrike" dirty="0">
                          <a:solidFill>
                            <a:srgbClr val="000000"/>
                          </a:solidFill>
                          <a:effectLst/>
                          <a:latin typeface="+mn-lt"/>
                        </a:rPr>
                        <a:t>İlgililik</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gridSpan="5">
                  <a:txBody>
                    <a:bodyPr/>
                    <a:lstStyle/>
                    <a:p>
                      <a:pPr algn="l" fontAlgn="ctr"/>
                      <a:r>
                        <a:rPr lang="tr-TR" sz="1500" b="0" i="0" u="none" strike="noStrike" dirty="0">
                          <a:solidFill>
                            <a:schemeClr val="tx1"/>
                          </a:solidFill>
                          <a:effectLst/>
                          <a:latin typeface="+mn-lt"/>
                        </a:rPr>
                        <a:t>·  Plan dönemi içinde mensuplara daha iyi hizmet verebilmek için kampüs içerisinde uygun ortamlar oluşturulacaktır.  </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3628876"/>
                  </a:ext>
                </a:extLst>
              </a:tr>
              <a:tr h="224659">
                <a:tc>
                  <a:txBody>
                    <a:bodyPr/>
                    <a:lstStyle/>
                    <a:p>
                      <a:pPr algn="l" fontAlgn="ctr"/>
                      <a:r>
                        <a:rPr lang="tr-TR" sz="1500" b="0" i="0" u="none" strike="noStrike" dirty="0">
                          <a:solidFill>
                            <a:srgbClr val="000000"/>
                          </a:solidFill>
                          <a:effectLst/>
                          <a:latin typeface="+mn-lt"/>
                        </a:rPr>
                        <a:t>Etkililik</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gridSpan="5">
                  <a:txBody>
                    <a:bodyPr/>
                    <a:lstStyle/>
                    <a:p>
                      <a:pPr algn="l" fontAlgn="ctr"/>
                      <a:r>
                        <a:rPr lang="tr-TR" sz="1500" b="0" i="0" u="none" strike="noStrike" dirty="0">
                          <a:solidFill>
                            <a:schemeClr val="tx1"/>
                          </a:solidFill>
                          <a:effectLst/>
                          <a:latin typeface="+mn-lt"/>
                        </a:rPr>
                        <a:t>·  Performans göstergesi hedeflerine ulaşılmıştır.</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14487373"/>
                  </a:ext>
                </a:extLst>
              </a:tr>
              <a:tr h="442678">
                <a:tc>
                  <a:txBody>
                    <a:bodyPr/>
                    <a:lstStyle/>
                    <a:p>
                      <a:pPr algn="l" fontAlgn="ctr"/>
                      <a:r>
                        <a:rPr lang="tr-TR" sz="1500" b="0" i="0" u="none" strike="noStrike" dirty="0">
                          <a:solidFill>
                            <a:srgbClr val="000000"/>
                          </a:solidFill>
                          <a:effectLst/>
                          <a:latin typeface="+mn-lt"/>
                        </a:rPr>
                        <a:t>Etkinlik</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gridSpan="5">
                  <a:txBody>
                    <a:bodyPr/>
                    <a:lstStyle/>
                    <a:p>
                      <a:pPr algn="l" fontAlgn="ctr"/>
                      <a:r>
                        <a:rPr lang="tr-TR" sz="1500" b="0" i="0" u="none" strike="noStrike" dirty="0">
                          <a:solidFill>
                            <a:schemeClr val="tx1"/>
                          </a:solidFill>
                          <a:effectLst/>
                          <a:latin typeface="+mn-lt"/>
                        </a:rPr>
                        <a:t>·  Planlanan maliyet aşılmamıştır ve maliyet tablosunda değişiklik ihtiyacı</a:t>
                      </a:r>
                      <a:br>
                        <a:rPr lang="tr-TR" sz="1500" b="0" i="0" u="none" strike="noStrike" dirty="0">
                          <a:solidFill>
                            <a:schemeClr val="tx1"/>
                          </a:solidFill>
                          <a:effectLst/>
                          <a:latin typeface="+mn-lt"/>
                        </a:rPr>
                      </a:br>
                      <a:r>
                        <a:rPr lang="tr-TR" sz="1500" b="0" i="0" u="none" strike="noStrike" dirty="0">
                          <a:solidFill>
                            <a:schemeClr val="tx1"/>
                          </a:solidFill>
                          <a:effectLst/>
                          <a:latin typeface="+mn-lt"/>
                        </a:rPr>
                        <a:t>bulunmamaktadır.</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50899293"/>
                  </a:ext>
                </a:extLst>
              </a:tr>
              <a:tr h="228913">
                <a:tc>
                  <a:txBody>
                    <a:bodyPr/>
                    <a:lstStyle/>
                    <a:p>
                      <a:pPr algn="l" fontAlgn="ctr"/>
                      <a:r>
                        <a:rPr lang="tr-TR" sz="1500" b="0" i="0" u="none" strike="noStrike" dirty="0">
                          <a:solidFill>
                            <a:srgbClr val="000000"/>
                          </a:solidFill>
                          <a:effectLst/>
                          <a:latin typeface="+mn-lt"/>
                        </a:rPr>
                        <a:t>Sürdürülebilirlik</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gridSpan="5">
                  <a:txBody>
                    <a:bodyPr/>
                    <a:lstStyle/>
                    <a:p>
                      <a:pPr algn="l" fontAlgn="ctr"/>
                      <a:r>
                        <a:rPr lang="tr-TR" sz="1500" b="0" i="0" u="none" strike="noStrike" dirty="0">
                          <a:solidFill>
                            <a:schemeClr val="tx1"/>
                          </a:solidFill>
                          <a:effectLst/>
                          <a:latin typeface="+mn-lt"/>
                        </a:rPr>
                        <a:t>·  Proje tamamlanmıştır.</a:t>
                      </a:r>
                    </a:p>
                  </a:txBody>
                  <a:tcPr marL="6962" marR="6962" marT="6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4290000"/>
                  </a:ext>
                </a:extLst>
              </a:tr>
            </a:tbl>
          </a:graphicData>
        </a:graphic>
      </p:graphicFrame>
      <p:sp>
        <p:nvSpPr>
          <p:cNvPr id="3" name="Dikdörtgen 2">
            <a:extLst>
              <a:ext uri="{FF2B5EF4-FFF2-40B4-BE49-F238E27FC236}">
                <a16:creationId xmlns:a16="http://schemas.microsoft.com/office/drawing/2014/main" id="{AE6CAC03-530B-427F-95EA-1D90C4E3CEE7}"/>
              </a:ext>
            </a:extLst>
          </p:cNvPr>
          <p:cNvSpPr/>
          <p:nvPr/>
        </p:nvSpPr>
        <p:spPr>
          <a:xfrm>
            <a:off x="3967993" y="203609"/>
            <a:ext cx="6014906" cy="553998"/>
          </a:xfrm>
          <a:prstGeom prst="rect">
            <a:avLst/>
          </a:prstGeom>
        </p:spPr>
        <p:txBody>
          <a:bodyPr wrap="square">
            <a:spAutoFit/>
          </a:bodyPr>
          <a:lstStyle/>
          <a:p>
            <a:pPr>
              <a:spcAft>
                <a:spcPts val="0"/>
              </a:spcAft>
            </a:pPr>
            <a:r>
              <a:rPr lang="tr-TR" sz="3000" b="1" dirty="0">
                <a:solidFill>
                  <a:srgbClr val="FF0000"/>
                </a:solidFill>
              </a:rPr>
              <a:t>Stratejik Plan Değerlendirme Tablosu</a:t>
            </a:r>
            <a:endParaRPr lang="tr-TR" sz="3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Dikdörtgen 3">
            <a:extLst>
              <a:ext uri="{FF2B5EF4-FFF2-40B4-BE49-F238E27FC236}">
                <a16:creationId xmlns:a16="http://schemas.microsoft.com/office/drawing/2014/main" id="{6FB939F4-1841-4258-B3CC-C52756676114}"/>
              </a:ext>
            </a:extLst>
          </p:cNvPr>
          <p:cNvSpPr/>
          <p:nvPr/>
        </p:nvSpPr>
        <p:spPr>
          <a:xfrm>
            <a:off x="2362383" y="748945"/>
            <a:ext cx="9383188" cy="400110"/>
          </a:xfrm>
          <a:prstGeom prst="rect">
            <a:avLst/>
          </a:prstGeom>
        </p:spPr>
        <p:txBody>
          <a:bodyPr wrap="square">
            <a:spAutoFit/>
          </a:bodyPr>
          <a:lstStyle/>
          <a:p>
            <a:r>
              <a:rPr lang="tr-TR" sz="2000" dirty="0"/>
              <a:t>Stratejik planın değerlendirmesi Tablo 2 kullanılarak yapılacaktır. </a:t>
            </a:r>
          </a:p>
        </p:txBody>
      </p:sp>
      <p:sp>
        <p:nvSpPr>
          <p:cNvPr id="6" name="Dikdörtgen 5">
            <a:extLst>
              <a:ext uri="{FF2B5EF4-FFF2-40B4-BE49-F238E27FC236}">
                <a16:creationId xmlns:a16="http://schemas.microsoft.com/office/drawing/2014/main" id="{14083D79-95B1-4CCA-8329-4634CD4202C4}"/>
              </a:ext>
            </a:extLst>
          </p:cNvPr>
          <p:cNvSpPr/>
          <p:nvPr/>
        </p:nvSpPr>
        <p:spPr>
          <a:xfrm>
            <a:off x="2362382" y="1057013"/>
            <a:ext cx="6236334" cy="323165"/>
          </a:xfrm>
          <a:prstGeom prst="rect">
            <a:avLst/>
          </a:prstGeom>
        </p:spPr>
        <p:txBody>
          <a:bodyPr wrap="square">
            <a:spAutoFit/>
          </a:bodyPr>
          <a:lstStyle/>
          <a:p>
            <a:pPr>
              <a:spcAft>
                <a:spcPts val="0"/>
              </a:spcAft>
            </a:pPr>
            <a:r>
              <a:rPr lang="tr-TR" sz="1500" b="1" dirty="0"/>
              <a:t>Tablo 2: Stratejik Plan Değerlendirme Örnek Tablo</a:t>
            </a:r>
            <a:endParaRPr lang="tr-TR" sz="15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476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2047876"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graphicFrame>
        <p:nvGraphicFramePr>
          <p:cNvPr id="13" name="Tablo 12">
            <a:extLst>
              <a:ext uri="{FF2B5EF4-FFF2-40B4-BE49-F238E27FC236}">
                <a16:creationId xmlns:a16="http://schemas.microsoft.com/office/drawing/2014/main" id="{69CFABC3-C605-4C3E-B99A-9A613A3DB521}"/>
              </a:ext>
            </a:extLst>
          </p:cNvPr>
          <p:cNvGraphicFramePr>
            <a:graphicFrameLocks noGrp="1"/>
          </p:cNvGraphicFramePr>
          <p:nvPr>
            <p:extLst>
              <p:ext uri="{D42A27DB-BD31-4B8C-83A1-F6EECF244321}">
                <p14:modId xmlns:p14="http://schemas.microsoft.com/office/powerpoint/2010/main" val="4072549748"/>
              </p:ext>
            </p:extLst>
          </p:nvPr>
        </p:nvGraphicFramePr>
        <p:xfrm>
          <a:off x="2449501" y="444618"/>
          <a:ext cx="9465115" cy="5944742"/>
        </p:xfrm>
        <a:graphic>
          <a:graphicData uri="http://schemas.openxmlformats.org/drawingml/2006/table">
            <a:tbl>
              <a:tblPr firstRow="1" firstCol="1" bandRow="1">
                <a:tableStyleId>{5C22544A-7EE6-4342-B048-85BDC9FD1C3A}</a:tableStyleId>
              </a:tblPr>
              <a:tblGrid>
                <a:gridCol w="1427898">
                  <a:extLst>
                    <a:ext uri="{9D8B030D-6E8A-4147-A177-3AD203B41FA5}">
                      <a16:colId xmlns:a16="http://schemas.microsoft.com/office/drawing/2014/main" val="3681978614"/>
                    </a:ext>
                  </a:extLst>
                </a:gridCol>
                <a:gridCol w="8037217">
                  <a:extLst>
                    <a:ext uri="{9D8B030D-6E8A-4147-A177-3AD203B41FA5}">
                      <a16:colId xmlns:a16="http://schemas.microsoft.com/office/drawing/2014/main" val="3467279291"/>
                    </a:ext>
                  </a:extLst>
                </a:gridCol>
              </a:tblGrid>
              <a:tr h="243666">
                <a:tc gridSpan="2">
                  <a:txBody>
                    <a:bodyPr/>
                    <a:lstStyle/>
                    <a:p>
                      <a:pPr>
                        <a:spcAft>
                          <a:spcPts val="0"/>
                        </a:spcAft>
                      </a:pPr>
                      <a:r>
                        <a:rPr lang="tr-TR" sz="1500" dirty="0">
                          <a:effectLst/>
                        </a:rPr>
                        <a:t>Tablo 3: Değerlendirme Kriterleri ve Soruları :</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tc hMerge="1">
                  <a:txBody>
                    <a:bodyPr/>
                    <a:lstStyle/>
                    <a:p>
                      <a:endParaRPr lang="tr-TR"/>
                    </a:p>
                  </a:txBody>
                  <a:tcPr/>
                </a:tc>
                <a:extLst>
                  <a:ext uri="{0D108BD9-81ED-4DB2-BD59-A6C34878D82A}">
                    <a16:rowId xmlns:a16="http://schemas.microsoft.com/office/drawing/2014/main" val="160572324"/>
                  </a:ext>
                </a:extLst>
              </a:tr>
              <a:tr h="487336">
                <a:tc>
                  <a:txBody>
                    <a:bodyPr/>
                    <a:lstStyle/>
                    <a:p>
                      <a:pPr>
                        <a:spcAft>
                          <a:spcPts val="0"/>
                        </a:spcAft>
                      </a:pPr>
                      <a:r>
                        <a:rPr lang="tr-TR" sz="1500" dirty="0">
                          <a:effectLst/>
                        </a:rPr>
                        <a:t>Değerlendirme Kriterleri</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tc>
                  <a:txBody>
                    <a:bodyPr/>
                    <a:lstStyle/>
                    <a:p>
                      <a:pPr algn="l">
                        <a:spcAft>
                          <a:spcPts val="0"/>
                        </a:spcAft>
                      </a:pPr>
                      <a:r>
                        <a:rPr lang="tr-TR" sz="1500" dirty="0">
                          <a:effectLst/>
                        </a:rPr>
                        <a:t>Değerlendirme Soruları</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extLst>
                  <a:ext uri="{0D108BD9-81ED-4DB2-BD59-A6C34878D82A}">
                    <a16:rowId xmlns:a16="http://schemas.microsoft.com/office/drawing/2014/main" val="1306761957"/>
                  </a:ext>
                </a:extLst>
              </a:tr>
              <a:tr h="924897">
                <a:tc>
                  <a:txBody>
                    <a:bodyPr/>
                    <a:lstStyle/>
                    <a:p>
                      <a:pPr>
                        <a:spcAft>
                          <a:spcPts val="0"/>
                        </a:spcAft>
                      </a:pPr>
                      <a:r>
                        <a:rPr lang="tr-TR" sz="1500" dirty="0">
                          <a:effectLst/>
                        </a:rPr>
                        <a:t>İlgililik</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nchor="ctr"/>
                </a:tc>
                <a:tc>
                  <a:txBody>
                    <a:bodyPr/>
                    <a:lstStyle/>
                    <a:p>
                      <a:pPr>
                        <a:spcAft>
                          <a:spcPts val="0"/>
                        </a:spcAft>
                      </a:pPr>
                      <a:r>
                        <a:rPr lang="tr-TR" sz="1500" dirty="0">
                          <a:effectLst/>
                        </a:rPr>
                        <a:t>·  Planın  başlangıç  döneminden  itibaren  iç  ve  dış  çevrede  ciddi  değişiklikler meydana geldi mi?</a:t>
                      </a:r>
                      <a:br>
                        <a:rPr lang="tr-TR" sz="1500" dirty="0">
                          <a:effectLst/>
                        </a:rPr>
                      </a:br>
                      <a:r>
                        <a:rPr lang="tr-TR" sz="1500" dirty="0">
                          <a:effectLst/>
                        </a:rPr>
                        <a:t>·  Bu değişiklikler tespitler ve ihtiyaçları ne ölçüde değiştirdi?</a:t>
                      </a:r>
                      <a:br>
                        <a:rPr lang="tr-TR" sz="1500" dirty="0">
                          <a:effectLst/>
                        </a:rPr>
                      </a:br>
                      <a:r>
                        <a:rPr lang="tr-TR" sz="1500" dirty="0">
                          <a:effectLst/>
                        </a:rPr>
                        <a:t>·  Tespitler ve ihtiyaçlardaki değişim hedef ve performans göstergelerinde bir değişiklik ihtiyacı doğurdu mu?</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extLst>
                  <a:ext uri="{0D108BD9-81ED-4DB2-BD59-A6C34878D82A}">
                    <a16:rowId xmlns:a16="http://schemas.microsoft.com/office/drawing/2014/main" val="64333391"/>
                  </a:ext>
                </a:extLst>
              </a:tr>
              <a:tr h="1464379">
                <a:tc>
                  <a:txBody>
                    <a:bodyPr/>
                    <a:lstStyle/>
                    <a:p>
                      <a:pPr>
                        <a:spcAft>
                          <a:spcPts val="0"/>
                        </a:spcAft>
                      </a:pPr>
                      <a:r>
                        <a:rPr lang="tr-TR" sz="1500" dirty="0">
                          <a:effectLst/>
                        </a:rPr>
                        <a:t>Etkililik</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nchor="ctr"/>
                </a:tc>
                <a:tc>
                  <a:txBody>
                    <a:bodyPr/>
                    <a:lstStyle/>
                    <a:p>
                      <a:pPr>
                        <a:spcAft>
                          <a:spcPts val="0"/>
                        </a:spcAft>
                      </a:pPr>
                      <a:r>
                        <a:rPr lang="tr-TR" sz="1500" dirty="0">
                          <a:effectLst/>
                        </a:rPr>
                        <a:t>·  Performans göstergesi değerlerine ulaşıldı mı?</a:t>
                      </a:r>
                      <a:br>
                        <a:rPr lang="tr-TR" sz="1500" dirty="0">
                          <a:effectLst/>
                        </a:rPr>
                      </a:br>
                      <a:r>
                        <a:rPr lang="tr-TR" sz="1500" dirty="0">
                          <a:effectLst/>
                        </a:rPr>
                        <a:t>·  Performans göstergesine ulaşma düzeyiyle tespit edilen ihtiyaçlar karşılandı mı?</a:t>
                      </a:r>
                      <a:br>
                        <a:rPr lang="tr-TR" sz="1500" dirty="0">
                          <a:effectLst/>
                        </a:rPr>
                      </a:br>
                      <a:r>
                        <a:rPr lang="tr-TR" sz="1500" dirty="0">
                          <a:effectLst/>
                        </a:rPr>
                        <a:t>·  Performans   göstergelerinde   istenilen   düzeye   ulaşılmadıysa   hedeflenen değere  ulaşabilmek  için  yıllar  itibarıyla  gerçekleşmesi  öngörülen  hedef  ve göstergelere ilişkin güncelleme ihtiyacı var mı?</a:t>
                      </a:r>
                      <a:br>
                        <a:rPr lang="tr-TR" sz="1500" dirty="0">
                          <a:effectLst/>
                        </a:rPr>
                      </a:br>
                      <a:r>
                        <a:rPr lang="tr-TR" sz="1500" dirty="0">
                          <a:effectLst/>
                        </a:rPr>
                        <a:t>·  Performans  göstergesi  gerçekleşmelerinin  kalkınma  planında  yer  alan  ilgili amaç, hedef ve politikalara katkısı ne oldu?</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extLst>
                  <a:ext uri="{0D108BD9-81ED-4DB2-BD59-A6C34878D82A}">
                    <a16:rowId xmlns:a16="http://schemas.microsoft.com/office/drawing/2014/main" val="3182018745"/>
                  </a:ext>
                </a:extLst>
              </a:tr>
              <a:tr h="974670">
                <a:tc>
                  <a:txBody>
                    <a:bodyPr/>
                    <a:lstStyle/>
                    <a:p>
                      <a:pPr>
                        <a:spcAft>
                          <a:spcPts val="0"/>
                        </a:spcAft>
                      </a:pPr>
                      <a:r>
                        <a:rPr lang="tr-TR" sz="1500">
                          <a:effectLst/>
                        </a:rPr>
                        <a:t>Etkinlik</a:t>
                      </a:r>
                      <a:endParaRPr lang="tr-TR"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nchor="ctr"/>
                </a:tc>
                <a:tc>
                  <a:txBody>
                    <a:bodyPr/>
                    <a:lstStyle/>
                    <a:p>
                      <a:pPr>
                        <a:spcAft>
                          <a:spcPts val="0"/>
                        </a:spcAft>
                      </a:pPr>
                      <a:r>
                        <a:rPr lang="tr-TR" sz="1500" dirty="0">
                          <a:effectLst/>
                        </a:rPr>
                        <a:t>·  Performans   gösterge   değerlerine   ulaşılırken   öngörülemeyen   maliyetler ortaya çıktı mı?</a:t>
                      </a:r>
                      <a:br>
                        <a:rPr lang="tr-TR" sz="1500" dirty="0">
                          <a:effectLst/>
                        </a:rPr>
                      </a:br>
                      <a:r>
                        <a:rPr lang="tr-TR" sz="1500" dirty="0">
                          <a:effectLst/>
                        </a:rPr>
                        <a:t>·  Tahmini maliyet tablosunda değişiklik ihtiyacı var mı?</a:t>
                      </a:r>
                      <a:br>
                        <a:rPr lang="tr-TR" sz="1500" dirty="0">
                          <a:effectLst/>
                        </a:rPr>
                      </a:br>
                      <a:r>
                        <a:rPr lang="tr-TR" sz="1500" dirty="0">
                          <a:effectLst/>
                        </a:rPr>
                        <a:t>·  Yüksek   maliyetlerin  ortaya   çıkması   durumunda   hedefte   ve   performans göstergesi değerlerinde değişiklik ihtiyacı oluştu mu?</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extLst>
                  <a:ext uri="{0D108BD9-81ED-4DB2-BD59-A6C34878D82A}">
                    <a16:rowId xmlns:a16="http://schemas.microsoft.com/office/drawing/2014/main" val="3402212239"/>
                  </a:ext>
                </a:extLst>
              </a:tr>
              <a:tr h="1849794">
                <a:tc>
                  <a:txBody>
                    <a:bodyPr/>
                    <a:lstStyle/>
                    <a:p>
                      <a:pPr>
                        <a:spcAft>
                          <a:spcPts val="0"/>
                        </a:spcAft>
                      </a:pPr>
                      <a:r>
                        <a:rPr lang="tr-TR" sz="1500" dirty="0">
                          <a:effectLst/>
                        </a:rPr>
                        <a:t>Sürdürülebilirlik</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nchor="ctr"/>
                </a:tc>
                <a:tc>
                  <a:txBody>
                    <a:bodyPr/>
                    <a:lstStyle/>
                    <a:p>
                      <a:pPr>
                        <a:spcAft>
                          <a:spcPts val="0"/>
                        </a:spcAft>
                      </a:pPr>
                      <a:r>
                        <a:rPr lang="tr-TR" sz="1500" dirty="0">
                          <a:effectLst/>
                        </a:rPr>
                        <a:t>·  Performans  göstergelerinin  devam  ettirilmesinde  kurumsal, yasal, çevresel vb. unsurlar açısından riskler nelerdir?</a:t>
                      </a:r>
                      <a:br>
                        <a:rPr lang="tr-TR" sz="1500" dirty="0">
                          <a:effectLst/>
                        </a:rPr>
                      </a:br>
                      <a:r>
                        <a:rPr lang="tr-TR" sz="1500" dirty="0">
                          <a:effectLst/>
                        </a:rPr>
                        <a:t>·  Bu   riskleri   ortadan   kaldırmak   ve   sürdürülebilirliği   sağlamak   için   hangi tedbirlerin alınması gerekir?</a:t>
                      </a:r>
                      <a:br>
                        <a:rPr lang="tr-TR" sz="1500" dirty="0">
                          <a:effectLst/>
                        </a:rPr>
                      </a:br>
                      <a:r>
                        <a:rPr lang="tr-TR" sz="1500" dirty="0">
                          <a:effectLst/>
                        </a:rPr>
                        <a:t>·  Hedef bazında belirlenen risklerde bir değişiklik oldu mu?</a:t>
                      </a:r>
                      <a:br>
                        <a:rPr lang="tr-TR" sz="1500" dirty="0">
                          <a:effectLst/>
                        </a:rPr>
                      </a:br>
                      <a:r>
                        <a:rPr lang="tr-TR" sz="1500" dirty="0">
                          <a:effectLst/>
                        </a:rPr>
                        <a:t>·  Gerçekleşen riskler hedeflere ulaşılamamasına neden olabilir mi?</a:t>
                      </a:r>
                      <a:br>
                        <a:rPr lang="tr-TR" sz="1500" dirty="0">
                          <a:effectLst/>
                        </a:rPr>
                      </a:br>
                      <a:r>
                        <a:rPr lang="tr-TR" sz="1500" dirty="0">
                          <a:effectLst/>
                        </a:rPr>
                        <a:t>·  Gerçekleşen riskler ya da öngörülemeyen ancak maruz kalınan ilave riskler, stratejik planın güncellenmesini gerektirir mi?</a:t>
                      </a:r>
                      <a:endParaRPr lang="tr-TR"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71" marR="34771" marT="0" marB="0"/>
                </a:tc>
                <a:extLst>
                  <a:ext uri="{0D108BD9-81ED-4DB2-BD59-A6C34878D82A}">
                    <a16:rowId xmlns:a16="http://schemas.microsoft.com/office/drawing/2014/main" val="3930782826"/>
                  </a:ext>
                </a:extLst>
              </a:tr>
            </a:tbl>
          </a:graphicData>
        </a:graphic>
      </p:graphicFrame>
    </p:spTree>
    <p:extLst>
      <p:ext uri="{BB962C8B-B14F-4D97-AF65-F5344CB8AC3E}">
        <p14:creationId xmlns:p14="http://schemas.microsoft.com/office/powerpoint/2010/main" val="11347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2047876"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16" name="Rectangle 9">
            <a:extLst>
              <a:ext uri="{FF2B5EF4-FFF2-40B4-BE49-F238E27FC236}">
                <a16:creationId xmlns:a16="http://schemas.microsoft.com/office/drawing/2014/main" id="{4976C5C6-73E8-47A0-BB86-0384CE138A81}"/>
              </a:ext>
            </a:extLst>
          </p:cNvPr>
          <p:cNvSpPr>
            <a:spLocks noChangeArrowheads="1"/>
          </p:cNvSpPr>
          <p:nvPr/>
        </p:nvSpPr>
        <p:spPr bwMode="auto">
          <a:xfrm>
            <a:off x="2351315" y="137539"/>
            <a:ext cx="957783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394"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200" b="1" dirty="0">
              <a:latin typeface="Arial" panose="020B0604020202020204" pitchFamily="34" charset="0"/>
              <a:ea typeface="Calibri" panose="020F0502020204030204" pitchFamily="34" charset="0"/>
            </a:endParaRPr>
          </a:p>
          <a:p>
            <a:pPr algn="ctr" eaLnBrk="0" fontAlgn="base" hangingPunct="0">
              <a:spcBef>
                <a:spcPct val="0"/>
              </a:spcBef>
              <a:spcAft>
                <a:spcPct val="0"/>
              </a:spcAft>
            </a:pPr>
            <a:r>
              <a:rPr kumimoji="0" lang="tr-TR" altLang="tr-TR" sz="3000" b="1" i="0" u="none" strike="noStrike" cap="none" normalizeH="0" baseline="0" dirty="0">
                <a:ln>
                  <a:noFill/>
                </a:ln>
                <a:solidFill>
                  <a:srgbClr val="30849B"/>
                </a:solidFill>
                <a:effectLst/>
                <a:latin typeface="Arial" panose="020B0604020202020204" pitchFamily="34" charset="0"/>
                <a:ea typeface="Calibri" panose="020F0502020204030204" pitchFamily="34" charset="0"/>
              </a:rPr>
              <a:t> </a:t>
            </a:r>
            <a:r>
              <a:rPr lang="tr-TR" sz="3000" b="1" dirty="0">
                <a:solidFill>
                  <a:srgbClr val="FF0000"/>
                </a:solidFill>
              </a:rPr>
              <a:t>STRATEJİ GELİŞTİRME KURULU</a:t>
            </a:r>
          </a:p>
        </p:txBody>
      </p:sp>
      <p:graphicFrame>
        <p:nvGraphicFramePr>
          <p:cNvPr id="13" name="Tablo 12">
            <a:extLst>
              <a:ext uri="{FF2B5EF4-FFF2-40B4-BE49-F238E27FC236}">
                <a16:creationId xmlns:a16="http://schemas.microsoft.com/office/drawing/2014/main" id="{600F237D-E6EB-488F-956D-C8CCA99EDC78}"/>
              </a:ext>
            </a:extLst>
          </p:cNvPr>
          <p:cNvGraphicFramePr>
            <a:graphicFrameLocks noGrp="1"/>
          </p:cNvGraphicFramePr>
          <p:nvPr>
            <p:extLst>
              <p:ext uri="{D42A27DB-BD31-4B8C-83A1-F6EECF244321}">
                <p14:modId xmlns:p14="http://schemas.microsoft.com/office/powerpoint/2010/main" val="2167066146"/>
              </p:ext>
            </p:extLst>
          </p:nvPr>
        </p:nvGraphicFramePr>
        <p:xfrm>
          <a:off x="2351315" y="939892"/>
          <a:ext cx="9110217" cy="4691568"/>
        </p:xfrm>
        <a:graphic>
          <a:graphicData uri="http://schemas.openxmlformats.org/drawingml/2006/table">
            <a:tbl>
              <a:tblPr>
                <a:tableStyleId>{5C22544A-7EE6-4342-B048-85BDC9FD1C3A}</a:tableStyleId>
              </a:tblPr>
              <a:tblGrid>
                <a:gridCol w="2722742">
                  <a:extLst>
                    <a:ext uri="{9D8B030D-6E8A-4147-A177-3AD203B41FA5}">
                      <a16:colId xmlns:a16="http://schemas.microsoft.com/office/drawing/2014/main" val="1785765445"/>
                    </a:ext>
                  </a:extLst>
                </a:gridCol>
                <a:gridCol w="2542086">
                  <a:extLst>
                    <a:ext uri="{9D8B030D-6E8A-4147-A177-3AD203B41FA5}">
                      <a16:colId xmlns:a16="http://schemas.microsoft.com/office/drawing/2014/main" val="1307605537"/>
                    </a:ext>
                  </a:extLst>
                </a:gridCol>
                <a:gridCol w="1974311">
                  <a:extLst>
                    <a:ext uri="{9D8B030D-6E8A-4147-A177-3AD203B41FA5}">
                      <a16:colId xmlns:a16="http://schemas.microsoft.com/office/drawing/2014/main" val="1261322491"/>
                    </a:ext>
                  </a:extLst>
                </a:gridCol>
                <a:gridCol w="1871078">
                  <a:extLst>
                    <a:ext uri="{9D8B030D-6E8A-4147-A177-3AD203B41FA5}">
                      <a16:colId xmlns:a16="http://schemas.microsoft.com/office/drawing/2014/main" val="3681435819"/>
                    </a:ext>
                  </a:extLst>
                </a:gridCol>
              </a:tblGrid>
              <a:tr h="390964">
                <a:tc>
                  <a:txBody>
                    <a:bodyPr/>
                    <a:lstStyle/>
                    <a:p>
                      <a:pPr algn="l" fontAlgn="ctr"/>
                      <a:r>
                        <a:rPr lang="tr-TR" sz="2000" u="none" strike="noStrike">
                          <a:effectLst/>
                        </a:rPr>
                        <a:t>PROF. DR.</a:t>
                      </a:r>
                      <a:endParaRPr lang="tr-TR" sz="2000" b="0" i="0" u="none" strike="noStrike">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MEHMET</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KUL</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BAŞKAN</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1887651894"/>
                  </a:ext>
                </a:extLst>
              </a:tr>
              <a:tr h="390964">
                <a:tc>
                  <a:txBody>
                    <a:bodyPr/>
                    <a:lstStyle/>
                    <a:p>
                      <a:pPr algn="l" fontAlgn="ctr"/>
                      <a:r>
                        <a:rPr lang="tr-TR" sz="2000" u="none" strike="noStrike" dirty="0">
                          <a:effectLst/>
                        </a:rPr>
                        <a:t>PROF. DR.</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TOLGA</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KARAKÖY</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2067226571"/>
                  </a:ext>
                </a:extLst>
              </a:tr>
              <a:tr h="390964">
                <a:tc>
                  <a:txBody>
                    <a:bodyPr/>
                    <a:lstStyle/>
                    <a:p>
                      <a:pPr algn="l" fontAlgn="ctr"/>
                      <a:r>
                        <a:rPr lang="tr-TR" sz="2000" u="none" strike="noStrike" dirty="0">
                          <a:effectLst/>
                        </a:rPr>
                        <a:t>PROF. DR.</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MUHAMMED FATİH</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KILIÇASLAN</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2337462995"/>
                  </a:ext>
                </a:extLst>
              </a:tr>
              <a:tr h="390964">
                <a:tc>
                  <a:txBody>
                    <a:bodyPr/>
                    <a:lstStyle/>
                    <a:p>
                      <a:pPr algn="l" fontAlgn="ctr"/>
                      <a:r>
                        <a:rPr lang="tr-TR" sz="2000" u="none" strike="noStrike" dirty="0">
                          <a:effectLst/>
                        </a:rPr>
                        <a:t>PROF. DR.  </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AHMET</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YILMAZ</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2357230094"/>
                  </a:ext>
                </a:extLst>
              </a:tr>
              <a:tr h="390964">
                <a:tc>
                  <a:txBody>
                    <a:bodyPr/>
                    <a:lstStyle/>
                    <a:p>
                      <a:pPr algn="l" fontAlgn="ctr"/>
                      <a:r>
                        <a:rPr lang="tr-TR" sz="2000" u="none" strike="noStrike" dirty="0">
                          <a:effectLst/>
                        </a:rPr>
                        <a:t>DOÇ. DR. </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EMRE</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BİÇER</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243791839"/>
                  </a:ext>
                </a:extLst>
              </a:tr>
              <a:tr h="390964">
                <a:tc>
                  <a:txBody>
                    <a:bodyPr/>
                    <a:lstStyle/>
                    <a:p>
                      <a:pPr algn="l" fontAlgn="ctr"/>
                      <a:r>
                        <a:rPr lang="tr-TR" sz="2000" u="none" strike="noStrike" dirty="0">
                          <a:effectLst/>
                        </a:rPr>
                        <a:t>DR. ÖĞR. ÜYESİ</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SITKI</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AKKAYA</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717157208"/>
                  </a:ext>
                </a:extLst>
              </a:tr>
              <a:tr h="390964">
                <a:tc>
                  <a:txBody>
                    <a:bodyPr/>
                    <a:lstStyle/>
                    <a:p>
                      <a:pPr algn="l" fontAlgn="ctr"/>
                      <a:r>
                        <a:rPr lang="tr-TR" sz="2000" u="none" strike="noStrike" dirty="0">
                          <a:effectLst/>
                        </a:rPr>
                        <a:t>DR. ÖĞR. ÜYESİ</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SALİH</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ÖZBAY</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647582399"/>
                  </a:ext>
                </a:extLst>
              </a:tr>
              <a:tr h="390964">
                <a:tc>
                  <a:txBody>
                    <a:bodyPr/>
                    <a:lstStyle/>
                    <a:p>
                      <a:pPr algn="l" fontAlgn="ctr"/>
                      <a:r>
                        <a:rPr lang="tr-TR" sz="2000" u="none" strike="noStrike" dirty="0">
                          <a:effectLst/>
                        </a:rPr>
                        <a:t>DR. ÖĞR. ÜYESİ</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dirty="0">
                          <a:effectLst/>
                        </a:rPr>
                        <a:t>FUAT</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ERDEN</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1713166893"/>
                  </a:ext>
                </a:extLst>
              </a:tr>
              <a:tr h="390964">
                <a:tc>
                  <a:txBody>
                    <a:bodyPr/>
                    <a:lstStyle/>
                    <a:p>
                      <a:pPr algn="l" fontAlgn="ctr"/>
                      <a:r>
                        <a:rPr lang="tr-TR" sz="2000" u="none" strike="noStrike">
                          <a:effectLst/>
                        </a:rPr>
                        <a:t>ÖĞR. GÖR.</a:t>
                      </a:r>
                      <a:endParaRPr lang="tr-TR" sz="2000" b="0" i="0" u="none" strike="noStrike">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dirty="0">
                          <a:effectLst/>
                        </a:rPr>
                        <a:t>LOKMAN</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ALTUN</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790981988"/>
                  </a:ext>
                </a:extLst>
              </a:tr>
              <a:tr h="390964">
                <a:tc>
                  <a:txBody>
                    <a:bodyPr/>
                    <a:lstStyle/>
                    <a:p>
                      <a:pPr algn="l" fontAlgn="ctr"/>
                      <a:r>
                        <a:rPr lang="tr-TR" sz="2000" u="none" strike="noStrike">
                          <a:effectLst/>
                        </a:rPr>
                        <a:t>GENEL SEKRETER</a:t>
                      </a:r>
                      <a:endParaRPr lang="tr-TR" sz="2000" b="0" i="0" u="none" strike="noStrike">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dirty="0">
                          <a:effectLst/>
                        </a:rPr>
                        <a:t>KADİR ALİ</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SEÇER</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1143598326"/>
                  </a:ext>
                </a:extLst>
              </a:tr>
              <a:tr h="390964">
                <a:tc>
                  <a:txBody>
                    <a:bodyPr/>
                    <a:lstStyle/>
                    <a:p>
                      <a:pPr algn="l" fontAlgn="ctr"/>
                      <a:r>
                        <a:rPr lang="tr-TR" sz="2000" u="none" strike="noStrike">
                          <a:effectLst/>
                        </a:rPr>
                        <a:t>DAİRE BAŞKANI</a:t>
                      </a:r>
                      <a:endParaRPr lang="tr-TR" sz="2000" b="0" i="0" u="none" strike="noStrike">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ALPER</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ZEYTUN</a:t>
                      </a:r>
                      <a:endParaRPr lang="tr-TR" sz="2000" b="0" i="0" u="none" strike="noStrike" dirty="0">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1507238585"/>
                  </a:ext>
                </a:extLst>
              </a:tr>
              <a:tr h="390964">
                <a:tc>
                  <a:txBody>
                    <a:bodyPr/>
                    <a:lstStyle/>
                    <a:p>
                      <a:pPr algn="l" fontAlgn="ctr"/>
                      <a:r>
                        <a:rPr lang="tr-TR" sz="2000" u="none" strike="noStrike" dirty="0">
                          <a:effectLst/>
                        </a:rPr>
                        <a:t>ŞUBE MÜDÜRÜ</a:t>
                      </a:r>
                      <a:endParaRPr lang="tr-TR" sz="2000" b="0" i="0" u="none" strike="noStrike" dirty="0">
                        <a:solidFill>
                          <a:srgbClr val="000000"/>
                        </a:solidFill>
                        <a:effectLst/>
                        <a:latin typeface="Arial" panose="020B0604020202020204" pitchFamily="34" charset="0"/>
                      </a:endParaRPr>
                    </a:p>
                  </a:txBody>
                  <a:tcPr marL="8667" marR="8667" marT="8667" marB="0" anchor="ctr"/>
                </a:tc>
                <a:tc>
                  <a:txBody>
                    <a:bodyPr/>
                    <a:lstStyle/>
                    <a:p>
                      <a:pPr algn="l" fontAlgn="b"/>
                      <a:r>
                        <a:rPr lang="tr-TR" sz="2000" u="none" strike="noStrike">
                          <a:effectLst/>
                        </a:rPr>
                        <a:t>AYHAN</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a:effectLst/>
                        </a:rPr>
                        <a:t>ŞAHAN</a:t>
                      </a:r>
                      <a:endParaRPr lang="tr-TR" sz="2000" b="0" i="0" u="none" strike="noStrike">
                        <a:solidFill>
                          <a:srgbClr val="000000"/>
                        </a:solidFill>
                        <a:effectLst/>
                        <a:latin typeface="Arial" panose="020B0604020202020204" pitchFamily="34" charset="0"/>
                      </a:endParaRPr>
                    </a:p>
                  </a:txBody>
                  <a:tcPr marL="8667" marR="8667" marT="8667" marB="0" anchor="b"/>
                </a:tc>
                <a:tc>
                  <a:txBody>
                    <a:bodyPr/>
                    <a:lstStyle/>
                    <a:p>
                      <a:pPr algn="l" fontAlgn="b"/>
                      <a:r>
                        <a:rPr lang="tr-TR" sz="2000" u="none" strike="noStrike" dirty="0">
                          <a:effectLst/>
                        </a:rPr>
                        <a:t>ÜYE</a:t>
                      </a:r>
                      <a:endParaRPr lang="tr-TR" sz="2000" b="0" i="0" u="none" strike="noStrike" dirty="0">
                        <a:solidFill>
                          <a:srgbClr val="000000"/>
                        </a:solidFill>
                        <a:effectLst/>
                        <a:latin typeface="Arial" panose="020B0604020202020204" pitchFamily="34" charset="0"/>
                      </a:endParaRPr>
                    </a:p>
                  </a:txBody>
                  <a:tcPr marL="8667" marR="8667" marT="8667" marB="0" anchor="b"/>
                </a:tc>
                <a:extLst>
                  <a:ext uri="{0D108BD9-81ED-4DB2-BD59-A6C34878D82A}">
                    <a16:rowId xmlns:a16="http://schemas.microsoft.com/office/drawing/2014/main" val="112076324"/>
                  </a:ext>
                </a:extLst>
              </a:tr>
            </a:tbl>
          </a:graphicData>
        </a:graphic>
      </p:graphicFrame>
    </p:spTree>
    <p:extLst>
      <p:ext uri="{BB962C8B-B14F-4D97-AF65-F5344CB8AC3E}">
        <p14:creationId xmlns:p14="http://schemas.microsoft.com/office/powerpoint/2010/main" val="693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20348"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147419" y="2076205"/>
            <a:ext cx="9247395" cy="477054"/>
          </a:xfrm>
          <a:prstGeom prst="rect">
            <a:avLst/>
          </a:prstGeom>
        </p:spPr>
        <p:txBody>
          <a:bodyPr wrap="square">
            <a:spAutoFit/>
          </a:bodyPr>
          <a:lstStyle/>
          <a:p>
            <a:r>
              <a:rPr lang="tr-TR" sz="2500" dirty="0">
                <a:cs typeface="Times" panose="02020603050405020304" pitchFamily="18" charset="0"/>
              </a:rPr>
              <a:t>Teşekkürler…</a:t>
            </a:r>
          </a:p>
        </p:txBody>
      </p:sp>
      <p:sp>
        <p:nvSpPr>
          <p:cNvPr id="3" name="Dikdörtgen 2">
            <a:extLst>
              <a:ext uri="{FF2B5EF4-FFF2-40B4-BE49-F238E27FC236}">
                <a16:creationId xmlns:a16="http://schemas.microsoft.com/office/drawing/2014/main" id="{EF780871-280C-4386-818F-A18BF1F78BC6}"/>
              </a:ext>
            </a:extLst>
          </p:cNvPr>
          <p:cNvSpPr/>
          <p:nvPr/>
        </p:nvSpPr>
        <p:spPr>
          <a:xfrm>
            <a:off x="5339222" y="3244334"/>
            <a:ext cx="1806905" cy="938719"/>
          </a:xfrm>
          <a:prstGeom prst="rect">
            <a:avLst/>
          </a:prstGeom>
        </p:spPr>
        <p:txBody>
          <a:bodyPr wrap="none">
            <a:spAutoFit/>
          </a:bodyPr>
          <a:lstStyle/>
          <a:p>
            <a:r>
              <a:rPr lang="tr-TR" sz="5500" b="1" dirty="0">
                <a:cs typeface="Times" panose="02020603050405020304" pitchFamily="18" charset="0"/>
              </a:rPr>
              <a:t>SGDB</a:t>
            </a:r>
          </a:p>
        </p:txBody>
      </p:sp>
    </p:spTree>
    <p:extLst>
      <p:ext uri="{BB962C8B-B14F-4D97-AF65-F5344CB8AC3E}">
        <p14:creationId xmlns:p14="http://schemas.microsoft.com/office/powerpoint/2010/main" val="428608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340862" y="1367406"/>
            <a:ext cx="9244333" cy="2169825"/>
          </a:xfrm>
          <a:prstGeom prst="rect">
            <a:avLst/>
          </a:prstGeom>
        </p:spPr>
        <p:txBody>
          <a:bodyPr wrap="square">
            <a:spAutoFit/>
          </a:bodyPr>
          <a:lstStyle/>
          <a:p>
            <a:pPr algn="ctr"/>
            <a:r>
              <a:rPr lang="tr-TR" sz="4500" b="1" dirty="0">
                <a:solidFill>
                  <a:srgbClr val="00B0F0"/>
                </a:solidFill>
                <a:latin typeface="Arial" panose="020B0604020202020204" pitchFamily="34" charset="0"/>
                <a:cs typeface="Arial" panose="020B0604020202020204" pitchFamily="34" charset="0"/>
              </a:rPr>
              <a:t>STRATEJİK PLAN </a:t>
            </a:r>
          </a:p>
          <a:p>
            <a:pPr algn="ctr"/>
            <a:r>
              <a:rPr lang="tr-TR" sz="4500" b="1" dirty="0">
                <a:solidFill>
                  <a:srgbClr val="00B0F0"/>
                </a:solidFill>
                <a:latin typeface="Arial" panose="020B0604020202020204" pitchFamily="34" charset="0"/>
                <a:cs typeface="Arial" panose="020B0604020202020204" pitchFamily="34" charset="0"/>
              </a:rPr>
              <a:t>İZLEME VE DEĞERLENDİRME YÖNETİM SÜRECİ</a:t>
            </a:r>
            <a:endParaRPr lang="tr-TR" sz="45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537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3" name="Dikdörtgen 2">
            <a:extLst>
              <a:ext uri="{FF2B5EF4-FFF2-40B4-BE49-F238E27FC236}">
                <a16:creationId xmlns:a16="http://schemas.microsoft.com/office/drawing/2014/main" id="{B051CEA1-DD35-4AB0-943D-A0B22CB885DB}"/>
              </a:ext>
            </a:extLst>
          </p:cNvPr>
          <p:cNvSpPr/>
          <p:nvPr/>
        </p:nvSpPr>
        <p:spPr>
          <a:xfrm>
            <a:off x="2172748" y="385894"/>
            <a:ext cx="9651485" cy="2708434"/>
          </a:xfrm>
          <a:prstGeom prst="rect">
            <a:avLst/>
          </a:prstGeom>
        </p:spPr>
        <p:txBody>
          <a:bodyPr wrap="square">
            <a:spAutoFit/>
          </a:bodyPr>
          <a:lstStyle/>
          <a:p>
            <a:r>
              <a:rPr lang="tr-TR" sz="3000" b="1" dirty="0">
                <a:solidFill>
                  <a:srgbClr val="FF0000"/>
                </a:solidFill>
              </a:rPr>
              <a:t>                SUNU PLANI </a:t>
            </a:r>
          </a:p>
          <a:p>
            <a:endParaRPr lang="tr-TR" sz="1500" dirty="0"/>
          </a:p>
          <a:p>
            <a:pPr marL="285750" indent="-285750">
              <a:buFont typeface="Arial" panose="020B0604020202020204" pitchFamily="34" charset="0"/>
              <a:buChar char="•"/>
            </a:pPr>
            <a:r>
              <a:rPr lang="tr-TR" sz="2500" b="1" dirty="0"/>
              <a:t>SUNUNUN AMACI</a:t>
            </a:r>
          </a:p>
          <a:p>
            <a:pPr marL="285750" indent="-285750">
              <a:buFont typeface="Arial" panose="020B0604020202020204" pitchFamily="34" charset="0"/>
              <a:buChar char="•"/>
            </a:pPr>
            <a:r>
              <a:rPr lang="tr-TR" sz="2500" b="1" dirty="0"/>
              <a:t>TANIMLAR</a:t>
            </a:r>
          </a:p>
          <a:p>
            <a:pPr marL="342900" indent="-342900">
              <a:buFont typeface="Arial" panose="020B0604020202020204" pitchFamily="34" charset="0"/>
              <a:buChar char="•"/>
            </a:pPr>
            <a:r>
              <a:rPr lang="tr-TR" sz="2500" b="1" dirty="0"/>
              <a:t>İZLEME SÜRECİ</a:t>
            </a:r>
          </a:p>
          <a:p>
            <a:pPr marL="285750" indent="-285750">
              <a:buFont typeface="Arial" panose="020B0604020202020204" pitchFamily="34" charset="0"/>
              <a:buChar char="•"/>
            </a:pPr>
            <a:r>
              <a:rPr lang="tr-TR" sz="2500" b="1" dirty="0"/>
              <a:t>DEĞERLENDİRME SÜRECİ</a:t>
            </a:r>
          </a:p>
          <a:p>
            <a:endParaRPr lang="tr-TR" sz="2500" b="1" dirty="0"/>
          </a:p>
        </p:txBody>
      </p:sp>
    </p:spTree>
    <p:extLst>
      <p:ext uri="{BB962C8B-B14F-4D97-AF65-F5344CB8AC3E}">
        <p14:creationId xmlns:p14="http://schemas.microsoft.com/office/powerpoint/2010/main" val="80866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0"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167766" y="285225"/>
            <a:ext cx="9543265" cy="784830"/>
          </a:xfrm>
          <a:prstGeom prst="rect">
            <a:avLst/>
          </a:prstGeom>
        </p:spPr>
        <p:txBody>
          <a:bodyPr wrap="square">
            <a:spAutoFit/>
          </a:bodyPr>
          <a:lstStyle/>
          <a:p>
            <a:pPr algn="ctr"/>
            <a:r>
              <a:rPr lang="tr-TR" sz="3000" b="1" dirty="0">
                <a:solidFill>
                  <a:srgbClr val="FF0000"/>
                </a:solidFill>
              </a:rPr>
              <a:t>SUNUNUN AMACI </a:t>
            </a:r>
          </a:p>
          <a:p>
            <a:pPr algn="just"/>
            <a:endParaRPr lang="tr-TR" sz="1500" dirty="0"/>
          </a:p>
        </p:txBody>
      </p:sp>
      <p:sp>
        <p:nvSpPr>
          <p:cNvPr id="3" name="Dikdörtgen 2">
            <a:extLst>
              <a:ext uri="{FF2B5EF4-FFF2-40B4-BE49-F238E27FC236}">
                <a16:creationId xmlns:a16="http://schemas.microsoft.com/office/drawing/2014/main" id="{26766DA6-8AE9-4BF9-B96E-B692DF751B1F}"/>
              </a:ext>
            </a:extLst>
          </p:cNvPr>
          <p:cNvSpPr/>
          <p:nvPr/>
        </p:nvSpPr>
        <p:spPr>
          <a:xfrm>
            <a:off x="1956076" y="1070055"/>
            <a:ext cx="9800282" cy="3477875"/>
          </a:xfrm>
          <a:prstGeom prst="rect">
            <a:avLst/>
          </a:prstGeom>
        </p:spPr>
        <p:txBody>
          <a:bodyPr wrap="square">
            <a:spAutoFit/>
          </a:bodyPr>
          <a:lstStyle/>
          <a:p>
            <a:pPr marL="342900" indent="-342900" algn="just">
              <a:buFont typeface="Arial" panose="020B0604020202020204" pitchFamily="34" charset="0"/>
              <a:buChar char="•"/>
            </a:pPr>
            <a:r>
              <a:rPr lang="tr-TR" sz="2200" dirty="0"/>
              <a:t>Üniversitemiz 2022-2026 Dönemi Stratejik Planı 01.01.2022 tarihi itibarı ile yayımlanmış ve beş yıl süreyle yürürlüğe konmuştur. </a:t>
            </a:r>
          </a:p>
          <a:p>
            <a:pPr marL="342900" indent="-342900" algn="just">
              <a:buFont typeface="Arial" panose="020B0604020202020204" pitchFamily="34" charset="0"/>
              <a:buChar char="•"/>
            </a:pPr>
            <a:r>
              <a:rPr lang="tr-TR" sz="2200" dirty="0"/>
              <a:t>Bu beş yıllık süreçte Stratejik Planda yer alan;</a:t>
            </a:r>
          </a:p>
          <a:p>
            <a:pPr algn="just"/>
            <a:r>
              <a:rPr lang="tr-TR" sz="2200" dirty="0"/>
              <a:t>	 * Amaç ve hedeflerin gerçekleşme durumları, performans göstergeleri ile</a:t>
            </a:r>
          </a:p>
          <a:p>
            <a:pPr algn="just"/>
            <a:r>
              <a:rPr lang="tr-TR" sz="2200" dirty="0"/>
              <a:t>                   takip edilerek,</a:t>
            </a:r>
          </a:p>
          <a:p>
            <a:pPr algn="just"/>
            <a:r>
              <a:rPr lang="tr-TR" sz="2200" dirty="0"/>
              <a:t>              	 * Sistematik ve periyodik olarak değerlendirilip,</a:t>
            </a:r>
          </a:p>
          <a:p>
            <a:pPr algn="just"/>
            <a:r>
              <a:rPr lang="tr-TR" sz="2200" dirty="0"/>
              <a:t>	 * Kamuya sunulan hizmetlerin iyileştirilmesi, </a:t>
            </a:r>
          </a:p>
          <a:p>
            <a:pPr algn="just"/>
            <a:r>
              <a:rPr lang="tr-TR" sz="2200" dirty="0"/>
              <a:t>                   gerçekleştirilecektir.</a:t>
            </a:r>
          </a:p>
          <a:p>
            <a:pPr marL="342900" indent="-342900" algn="just">
              <a:buFont typeface="Arial" panose="020B0604020202020204" pitchFamily="34" charset="0"/>
              <a:buChar char="•"/>
            </a:pPr>
            <a:r>
              <a:rPr lang="tr-TR" sz="2200" dirty="0"/>
              <a:t>Sunu ile söz konusu sürecin verimli bir şekilde değerlendirilmesi ve stratejik planın etkin bir şekilde uygulanabilmesi için nelerin yapılması gerektiği paylaşılacaktır.</a:t>
            </a:r>
          </a:p>
        </p:txBody>
      </p:sp>
    </p:spTree>
    <p:extLst>
      <p:ext uri="{BB962C8B-B14F-4D97-AF65-F5344CB8AC3E}">
        <p14:creationId xmlns:p14="http://schemas.microsoft.com/office/powerpoint/2010/main" val="140998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242989" y="260059"/>
            <a:ext cx="9778435" cy="3508653"/>
          </a:xfrm>
          <a:prstGeom prst="rect">
            <a:avLst/>
          </a:prstGeom>
        </p:spPr>
        <p:txBody>
          <a:bodyPr wrap="square">
            <a:spAutoFit/>
          </a:bodyPr>
          <a:lstStyle/>
          <a:p>
            <a:pPr algn="ctr"/>
            <a:r>
              <a:rPr lang="tr-TR" sz="3000" b="1" dirty="0">
                <a:solidFill>
                  <a:srgbClr val="FF0000"/>
                </a:solidFill>
              </a:rPr>
              <a:t>TANIMLAR</a:t>
            </a:r>
          </a:p>
          <a:p>
            <a:r>
              <a:rPr lang="tr-TR" sz="3000" b="1" dirty="0">
                <a:solidFill>
                  <a:srgbClr val="FF0000"/>
                </a:solidFill>
              </a:rPr>
              <a:t>İzleme :</a:t>
            </a:r>
          </a:p>
          <a:p>
            <a:pPr marL="342900" indent="-342900" algn="just">
              <a:buFont typeface="Arial" panose="020B0604020202020204" pitchFamily="34" charset="0"/>
              <a:buChar char="•"/>
            </a:pPr>
            <a:r>
              <a:rPr lang="tr-TR" sz="2200" dirty="0"/>
              <a:t>Performans göstergeleri aracılığıyla amaç ve hedeflerin gerçekleşme sonuçlarının belirli bir sıklıkla izlenmesi ve belirlenen dönemler itibarıyla raporlanarak Rektörün değerlendirmesine sunulması izleme faaliyetlerini oluşturur.</a:t>
            </a:r>
          </a:p>
          <a:p>
            <a:pPr algn="just"/>
            <a:r>
              <a:rPr lang="tr-TR" altLang="tr-TR" sz="3000" b="1" dirty="0">
                <a:solidFill>
                  <a:srgbClr val="FF0000"/>
                </a:solidFill>
              </a:rPr>
              <a:t>Değerlendirme :</a:t>
            </a:r>
          </a:p>
          <a:p>
            <a:pPr marL="342900" indent="-342900" algn="just">
              <a:buFont typeface="Arial" panose="020B0604020202020204" pitchFamily="34" charset="0"/>
              <a:buChar char="•"/>
            </a:pPr>
            <a:r>
              <a:rPr lang="tr-TR" sz="2200" dirty="0"/>
              <a:t>Değerlendirme devam eden ya da tamamlanmış faaliyetlerin amaç ve hedeflere ulaşmayı ne ölçüde sağladığı ve karar alma sürecine ne ölçüde katkıda bulunduğunu belirlemek amacıyla yapılan ayrıntılı bir incelemedir. </a:t>
            </a:r>
          </a:p>
        </p:txBody>
      </p:sp>
    </p:spTree>
    <p:extLst>
      <p:ext uri="{BB962C8B-B14F-4D97-AF65-F5344CB8AC3E}">
        <p14:creationId xmlns:p14="http://schemas.microsoft.com/office/powerpoint/2010/main" val="213875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310102" y="427839"/>
            <a:ext cx="9577098" cy="3724096"/>
          </a:xfrm>
          <a:prstGeom prst="rect">
            <a:avLst/>
          </a:prstGeom>
        </p:spPr>
        <p:txBody>
          <a:bodyPr wrap="square">
            <a:spAutoFit/>
          </a:bodyPr>
          <a:lstStyle/>
          <a:p>
            <a:pPr algn="ctr"/>
            <a:r>
              <a:rPr lang="tr-TR" altLang="tr-TR" sz="3000" b="1" dirty="0">
                <a:solidFill>
                  <a:srgbClr val="FF0000"/>
                </a:solidFill>
              </a:rPr>
              <a:t>İzleme ve Değerlendirmenin Farkı</a:t>
            </a:r>
          </a:p>
          <a:p>
            <a:pPr algn="ctr"/>
            <a:endParaRPr lang="tr-TR" sz="3000" b="1" dirty="0">
              <a:solidFill>
                <a:srgbClr val="FF0000"/>
              </a:solidFill>
            </a:endParaRPr>
          </a:p>
          <a:p>
            <a:pPr marL="457200" indent="-457200" algn="just">
              <a:buFont typeface="Arial" panose="020B0604020202020204" pitchFamily="34" charset="0"/>
              <a:buChar char="•"/>
            </a:pPr>
            <a:r>
              <a:rPr lang="tr-TR" altLang="tr-TR" sz="2200" dirty="0"/>
              <a:t>İzleme bilgi temini ve aktarımına dayanır, </a:t>
            </a:r>
          </a:p>
          <a:p>
            <a:pPr marL="457200" indent="-457200">
              <a:buFont typeface="Arial" panose="020B0604020202020204" pitchFamily="34" charset="0"/>
              <a:buChar char="•"/>
            </a:pPr>
            <a:r>
              <a:rPr lang="tr-TR" altLang="tr-TR" sz="2200" dirty="0"/>
              <a:t>İzleme ne olduğu, nasıl ve niçin olduğu sorularına cevap arar,</a:t>
            </a:r>
          </a:p>
          <a:p>
            <a:pPr marL="457200" indent="-457200">
              <a:buFont typeface="Arial" panose="020B0604020202020204" pitchFamily="34" charset="0"/>
              <a:buChar char="•"/>
            </a:pPr>
            <a:r>
              <a:rPr lang="tr-TR" altLang="tr-TR" sz="2200" dirty="0"/>
              <a:t>İzleme sürekli bir aktivite olmakla beraber, izlemeye odaklanır,</a:t>
            </a:r>
          </a:p>
          <a:p>
            <a:pPr marL="457200" indent="-457200">
              <a:buFont typeface="Arial" panose="020B0604020202020204" pitchFamily="34" charset="0"/>
              <a:buChar char="•"/>
            </a:pPr>
            <a:r>
              <a:rPr lang="tr-TR" altLang="tr-TR" sz="2200" dirty="0"/>
              <a:t>Değerlendirme nasıl bir farkın ortaya konduğu sorusuna cevap arar,</a:t>
            </a:r>
          </a:p>
          <a:p>
            <a:pPr marL="457200" indent="-457200">
              <a:buFont typeface="Arial" panose="020B0604020202020204" pitchFamily="34" charset="0"/>
              <a:buChar char="•"/>
            </a:pPr>
            <a:r>
              <a:rPr lang="tr-TR" altLang="tr-TR" sz="2200" dirty="0"/>
              <a:t>Değerlendirme uygulamadan önce, uygulama sırasında ve uygulama sonrasında yani, belirli sıklıklarla yapılır, değerlendirmeye odaklanır,</a:t>
            </a:r>
          </a:p>
          <a:p>
            <a:pPr marL="457200" indent="-457200">
              <a:buFont typeface="Arial" panose="020B0604020202020204" pitchFamily="34" charset="0"/>
              <a:buChar char="•"/>
            </a:pPr>
            <a:r>
              <a:rPr lang="tr-TR" sz="2200" dirty="0"/>
              <a:t>Değerlendirme stratejik planın kalan süresi için hedeflere nasıl ulaşılacağına ilişkin alınacak önlemleri kapsar.</a:t>
            </a:r>
            <a:endParaRPr lang="tr-TR" altLang="tr-TR" sz="2200" dirty="0"/>
          </a:p>
        </p:txBody>
      </p:sp>
    </p:spTree>
    <p:extLst>
      <p:ext uri="{BB962C8B-B14F-4D97-AF65-F5344CB8AC3E}">
        <p14:creationId xmlns:p14="http://schemas.microsoft.com/office/powerpoint/2010/main" val="408027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242990" y="436228"/>
            <a:ext cx="9476430" cy="3600986"/>
          </a:xfrm>
          <a:prstGeom prst="rect">
            <a:avLst/>
          </a:prstGeom>
        </p:spPr>
        <p:txBody>
          <a:bodyPr wrap="square">
            <a:spAutoFit/>
          </a:bodyPr>
          <a:lstStyle/>
          <a:p>
            <a:pPr algn="ctr"/>
            <a:r>
              <a:rPr lang="tr-TR" sz="3000" b="1" dirty="0">
                <a:solidFill>
                  <a:srgbClr val="FF0000"/>
                </a:solidFill>
              </a:rPr>
              <a:t>İzleme ve Değerlendirme Sürecinin Faydaları</a:t>
            </a:r>
          </a:p>
          <a:p>
            <a:pPr algn="ctr"/>
            <a:endParaRPr lang="tr-TR" sz="2200" b="1" dirty="0">
              <a:solidFill>
                <a:srgbClr val="FF0000"/>
              </a:solidFill>
            </a:endParaRPr>
          </a:p>
          <a:p>
            <a:pPr marL="285750" indent="-285750" algn="just">
              <a:buFont typeface="Arial" panose="020B0604020202020204" pitchFamily="34" charset="0"/>
              <a:buChar char="•"/>
            </a:pPr>
            <a:r>
              <a:rPr lang="tr-TR" sz="2200" dirty="0"/>
              <a:t>İzleme ve değerlendirme süreci kurumsal öğrenmeyi ve buna bağlı olarak faaliyetlerin sürekli olarak iyileştirilmesini sağlar,</a:t>
            </a:r>
          </a:p>
          <a:p>
            <a:pPr marL="285750" indent="-285750" algn="just">
              <a:buFont typeface="Arial" panose="020B0604020202020204" pitchFamily="34" charset="0"/>
              <a:buChar char="•"/>
            </a:pPr>
            <a:r>
              <a:rPr lang="tr-TR" sz="2200" dirty="0"/>
              <a:t>İzleme ve değerlendirme faaliyetleri sonucunda elde edilen bilgiler kullanılarak stratejik plan gözden geçirilir, </a:t>
            </a:r>
          </a:p>
          <a:p>
            <a:pPr marL="285750" indent="-285750" algn="just">
              <a:buFont typeface="Arial" panose="020B0604020202020204" pitchFamily="34" charset="0"/>
              <a:buChar char="•"/>
            </a:pPr>
            <a:r>
              <a:rPr lang="tr-TR" sz="2200" dirty="0"/>
              <a:t>Hedeflenen ve ulaşılan sonuçlar karşılaştırılır, </a:t>
            </a:r>
          </a:p>
          <a:p>
            <a:pPr marL="285750" indent="-285750" algn="just">
              <a:buFont typeface="Arial" panose="020B0604020202020204" pitchFamily="34" charset="0"/>
              <a:buChar char="•"/>
            </a:pPr>
            <a:r>
              <a:rPr lang="tr-TR" sz="2200" dirty="0"/>
              <a:t>Hesap verme sorumluluğu tesis edilmiş olur, </a:t>
            </a:r>
          </a:p>
          <a:p>
            <a:pPr marL="285750" indent="-285750" algn="just">
              <a:buFont typeface="Arial" panose="020B0604020202020204" pitchFamily="34" charset="0"/>
              <a:buChar char="•"/>
            </a:pPr>
            <a:r>
              <a:rPr lang="tr-TR" sz="2200" dirty="0"/>
              <a:t>Karşılaştırma sonucunda gerekli görülen durumlarda stratejik planın güncellenmesi kararı verilebilir, </a:t>
            </a:r>
          </a:p>
        </p:txBody>
      </p:sp>
    </p:spTree>
    <p:extLst>
      <p:ext uri="{BB962C8B-B14F-4D97-AF65-F5344CB8AC3E}">
        <p14:creationId xmlns:p14="http://schemas.microsoft.com/office/powerpoint/2010/main" val="183189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sp>
        <p:nvSpPr>
          <p:cNvPr id="4" name="Dikdörtgen 3">
            <a:extLst>
              <a:ext uri="{FF2B5EF4-FFF2-40B4-BE49-F238E27FC236}">
                <a16:creationId xmlns:a16="http://schemas.microsoft.com/office/drawing/2014/main" id="{6D50E6BD-3CDB-45A4-BD63-4E0A12A8EC7D}"/>
              </a:ext>
            </a:extLst>
          </p:cNvPr>
          <p:cNvSpPr/>
          <p:nvPr/>
        </p:nvSpPr>
        <p:spPr>
          <a:xfrm>
            <a:off x="2242990" y="285225"/>
            <a:ext cx="9581244" cy="4739759"/>
          </a:xfrm>
          <a:prstGeom prst="rect">
            <a:avLst/>
          </a:prstGeom>
        </p:spPr>
        <p:txBody>
          <a:bodyPr wrap="square">
            <a:spAutoFit/>
          </a:bodyPr>
          <a:lstStyle/>
          <a:p>
            <a:pPr algn="ctr"/>
            <a:r>
              <a:rPr lang="tr-TR" sz="3000" b="1" dirty="0">
                <a:solidFill>
                  <a:srgbClr val="FF0000"/>
                </a:solidFill>
              </a:rPr>
              <a:t>İZLEME SÜRECİ</a:t>
            </a:r>
          </a:p>
          <a:p>
            <a:pPr algn="ctr"/>
            <a:endParaRPr lang="tr-TR" sz="1500" b="1" dirty="0">
              <a:solidFill>
                <a:srgbClr val="FF0000"/>
              </a:solidFill>
            </a:endParaRPr>
          </a:p>
          <a:p>
            <a:pPr algn="just"/>
            <a:r>
              <a:rPr lang="tr-TR" sz="2200" dirty="0"/>
              <a:t>*Amaç ve hedeflerin Performans göstergeleri aracılığıyla, gerçekleşme sonuçlarının başlangıç değerlerine göre izlenmesi ve belirlenen dönemler itibarıyla raporlanarak Strateji Geliştirme Kurulunun değerlendirmesine sunulması izleme faaliyetini oluşturur.</a:t>
            </a:r>
          </a:p>
          <a:p>
            <a:pPr algn="just"/>
            <a:r>
              <a:rPr lang="tr-TR" sz="1500" dirty="0"/>
              <a:t>     </a:t>
            </a:r>
          </a:p>
          <a:p>
            <a:pPr marL="342900" indent="-342900" algn="just">
              <a:buFont typeface="Arial" panose="020B0604020202020204" pitchFamily="34" charset="0"/>
              <a:buChar char="•"/>
            </a:pPr>
            <a:r>
              <a:rPr lang="tr-TR" altLang="tr-TR" sz="2200" dirty="0"/>
              <a:t>Plan ile eş zamanlıdır, takip sürecinin ilk safhasıdır ve sürekli tekrarlanır,</a:t>
            </a:r>
          </a:p>
          <a:p>
            <a:pPr marL="342900" indent="-342900" algn="just">
              <a:buFont typeface="Arial" panose="020B0604020202020204" pitchFamily="34" charset="0"/>
              <a:buChar char="•"/>
            </a:pPr>
            <a:r>
              <a:rPr lang="tr-TR" altLang="tr-TR" sz="2200" dirty="0"/>
              <a:t>Planın ara değerlendirme sürecine temel oluşturur, </a:t>
            </a:r>
          </a:p>
          <a:p>
            <a:pPr marL="342900" indent="-342900" algn="just">
              <a:buFont typeface="Arial" panose="020B0604020202020204" pitchFamily="34" charset="0"/>
              <a:buChar char="•"/>
            </a:pPr>
            <a:r>
              <a:rPr lang="tr-TR" altLang="tr-TR" sz="2200" dirty="0"/>
              <a:t>İlgili birim sorumlularından bilgiler toplanır,    </a:t>
            </a:r>
          </a:p>
          <a:p>
            <a:pPr marL="342900" indent="-342900" algn="just">
              <a:buFont typeface="Arial" panose="020B0604020202020204" pitchFamily="34" charset="0"/>
              <a:buChar char="•"/>
            </a:pPr>
            <a:r>
              <a:rPr lang="tr-TR" altLang="tr-TR" sz="2200" dirty="0"/>
              <a:t>Toplanan bilgilerin analizi yapılır, raporlanır,</a:t>
            </a:r>
          </a:p>
          <a:p>
            <a:pPr marL="342900" indent="-342900" algn="just">
              <a:buFont typeface="Arial" panose="020B0604020202020204" pitchFamily="34" charset="0"/>
              <a:buChar char="•"/>
            </a:pPr>
            <a:r>
              <a:rPr lang="tr-TR" altLang="tr-TR" sz="2200" dirty="0"/>
              <a:t>Planın uygulanmasındaki olumlu ve olumsuz gelişmeler ortaya çıkarılır,</a:t>
            </a:r>
          </a:p>
          <a:p>
            <a:pPr marL="342900" indent="-342900" algn="just">
              <a:buFont typeface="Arial" panose="020B0604020202020204" pitchFamily="34" charset="0"/>
              <a:buChar char="•"/>
            </a:pPr>
            <a:r>
              <a:rPr lang="tr-TR" altLang="tr-TR" sz="2200" dirty="0"/>
              <a:t>Planın uygulamasında karşılaşılan sorunların çözümü için yönlendirmelerde bulunulur, ileriye dönük önlemler alınır. </a:t>
            </a:r>
          </a:p>
        </p:txBody>
      </p:sp>
    </p:spTree>
    <p:extLst>
      <p:ext uri="{BB962C8B-B14F-4D97-AF65-F5344CB8AC3E}">
        <p14:creationId xmlns:p14="http://schemas.microsoft.com/office/powerpoint/2010/main" val="183183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 10">
            <a:extLst>
              <a:ext uri="{FF2B5EF4-FFF2-40B4-BE49-F238E27FC236}">
                <a16:creationId xmlns:a16="http://schemas.microsoft.com/office/drawing/2014/main" id="{661BA2E1-1A6F-4B83-942B-F72339E0A1FC}"/>
              </a:ext>
            </a:extLst>
          </p:cNvPr>
          <p:cNvGrpSpPr/>
          <p:nvPr/>
        </p:nvGrpSpPr>
        <p:grpSpPr>
          <a:xfrm>
            <a:off x="-1" y="0"/>
            <a:ext cx="1875225" cy="6858000"/>
            <a:chOff x="-1" y="0"/>
            <a:chExt cx="1875225" cy="6858000"/>
          </a:xfrm>
        </p:grpSpPr>
        <p:grpSp>
          <p:nvGrpSpPr>
            <p:cNvPr id="5" name="Grup 4">
              <a:extLst>
                <a:ext uri="{FF2B5EF4-FFF2-40B4-BE49-F238E27FC236}">
                  <a16:creationId xmlns:a16="http://schemas.microsoft.com/office/drawing/2014/main" id="{2E1BD5CD-A543-4623-AE13-F06C0E0DFE80}"/>
                </a:ext>
              </a:extLst>
            </p:cNvPr>
            <p:cNvGrpSpPr/>
            <p:nvPr/>
          </p:nvGrpSpPr>
          <p:grpSpPr>
            <a:xfrm>
              <a:off x="-1" y="0"/>
              <a:ext cx="1875225" cy="6858000"/>
              <a:chOff x="-1" y="0"/>
              <a:chExt cx="1875225" cy="6840000"/>
            </a:xfrm>
          </p:grpSpPr>
          <p:sp>
            <p:nvSpPr>
              <p:cNvPr id="7" name="Dikdörtgen 6">
                <a:extLst>
                  <a:ext uri="{FF2B5EF4-FFF2-40B4-BE49-F238E27FC236}">
                    <a16:creationId xmlns:a16="http://schemas.microsoft.com/office/drawing/2014/main" id="{86A81330-9A46-4021-A60B-5530CB4B40D1}"/>
                  </a:ext>
                </a:extLst>
              </p:cNvPr>
              <p:cNvSpPr/>
              <p:nvPr/>
            </p:nvSpPr>
            <p:spPr>
              <a:xfrm>
                <a:off x="-1" y="0"/>
                <a:ext cx="1875225" cy="6840000"/>
              </a:xfrm>
              <a:prstGeom prst="rect">
                <a:avLst/>
              </a:prstGeom>
              <a:solidFill>
                <a:srgbClr val="CFD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D1B5DE08-4140-4CF0-8E78-F8F18B3AA62C}"/>
                  </a:ext>
                </a:extLst>
              </p:cNvPr>
              <p:cNvSpPr/>
              <p:nvPr/>
            </p:nvSpPr>
            <p:spPr>
              <a:xfrm>
                <a:off x="0" y="0"/>
                <a:ext cx="1800000" cy="68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0" name="Resim 9">
              <a:extLst>
                <a:ext uri="{FF2B5EF4-FFF2-40B4-BE49-F238E27FC236}">
                  <a16:creationId xmlns:a16="http://schemas.microsoft.com/office/drawing/2014/main" id="{4EA11674-FB92-4B39-BB3A-AFE4A4B339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766" y="2526405"/>
              <a:ext cx="1094022" cy="1228972"/>
            </a:xfrm>
            <a:prstGeom prst="rect">
              <a:avLst/>
            </a:prstGeom>
          </p:spPr>
        </p:pic>
        <p:grpSp>
          <p:nvGrpSpPr>
            <p:cNvPr id="12" name="Grup 11">
              <a:extLst>
                <a:ext uri="{FF2B5EF4-FFF2-40B4-BE49-F238E27FC236}">
                  <a16:creationId xmlns:a16="http://schemas.microsoft.com/office/drawing/2014/main" id="{B913BC36-11BF-4EBC-9619-D1476BEDAFBB}"/>
                </a:ext>
              </a:extLst>
            </p:cNvPr>
            <p:cNvGrpSpPr/>
            <p:nvPr/>
          </p:nvGrpSpPr>
          <p:grpSpPr>
            <a:xfrm>
              <a:off x="253998" y="6377382"/>
              <a:ext cx="1308103" cy="184666"/>
              <a:chOff x="3782160" y="6472628"/>
              <a:chExt cx="1954945" cy="275981"/>
            </a:xfrm>
          </p:grpSpPr>
          <p:pic>
            <p:nvPicPr>
              <p:cNvPr id="14" name="Resim 13">
                <a:extLst>
                  <a:ext uri="{FF2B5EF4-FFF2-40B4-BE49-F238E27FC236}">
                    <a16:creationId xmlns:a16="http://schemas.microsoft.com/office/drawing/2014/main" id="{F45FCF51-A923-4A68-830F-89A929A3716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82160" y="6490527"/>
                <a:ext cx="241200" cy="241200"/>
              </a:xfrm>
              <a:prstGeom prst="rect">
                <a:avLst/>
              </a:prstGeom>
            </p:spPr>
          </p:pic>
          <p:sp>
            <p:nvSpPr>
              <p:cNvPr id="15" name="Metin kutusu 14">
                <a:extLst>
                  <a:ext uri="{FF2B5EF4-FFF2-40B4-BE49-F238E27FC236}">
                    <a16:creationId xmlns:a16="http://schemas.microsoft.com/office/drawing/2014/main" id="{38D0DFD3-24F1-44B7-85D0-151256073FFD}"/>
                  </a:ext>
                </a:extLst>
              </p:cNvPr>
              <p:cNvSpPr txBox="1"/>
              <p:nvPr/>
            </p:nvSpPr>
            <p:spPr>
              <a:xfrm>
                <a:off x="4102102" y="6472628"/>
                <a:ext cx="1635003" cy="275981"/>
              </a:xfrm>
              <a:prstGeom prst="rect">
                <a:avLst/>
              </a:prstGeom>
              <a:noFill/>
            </p:spPr>
            <p:txBody>
              <a:bodyPr wrap="square" lIns="0" tIns="0" rIns="0" bIns="0" rtlCol="0">
                <a:spAutoFit/>
              </a:bodyPr>
              <a:lstStyle/>
              <a:p>
                <a:r>
                  <a:rPr lang="tr-TR" sz="1200" i="1" dirty="0">
                    <a:solidFill>
                      <a:schemeClr val="bg1"/>
                    </a:solidFill>
                    <a:latin typeface="Times New Roman" panose="02020603050405020304" pitchFamily="18" charset="0"/>
                    <a:cs typeface="Times New Roman" panose="02020603050405020304" pitchFamily="18" charset="0"/>
                  </a:rPr>
                  <a:t>www.sivas.edu.tr</a:t>
                </a:r>
              </a:p>
            </p:txBody>
          </p:sp>
        </p:grpSp>
      </p:grpSp>
      <p:pic>
        <p:nvPicPr>
          <p:cNvPr id="13" name="image13.png">
            <a:extLst>
              <a:ext uri="{FF2B5EF4-FFF2-40B4-BE49-F238E27FC236}">
                <a16:creationId xmlns:a16="http://schemas.microsoft.com/office/drawing/2014/main" id="{4462AD45-D704-4E5B-A84F-9E681A2ED0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545" y="837464"/>
            <a:ext cx="9268195" cy="511895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9">
            <a:extLst>
              <a:ext uri="{FF2B5EF4-FFF2-40B4-BE49-F238E27FC236}">
                <a16:creationId xmlns:a16="http://schemas.microsoft.com/office/drawing/2014/main" id="{B79EBCDA-12E8-4991-8445-8EA92F9EB4EB}"/>
              </a:ext>
            </a:extLst>
          </p:cNvPr>
          <p:cNvSpPr>
            <a:spLocks noChangeArrowheads="1"/>
          </p:cNvSpPr>
          <p:nvPr/>
        </p:nvSpPr>
        <p:spPr bwMode="auto">
          <a:xfrm>
            <a:off x="2122415" y="414272"/>
            <a:ext cx="70796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394"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200" b="1"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a:ln>
                  <a:noFill/>
                </a:ln>
                <a:solidFill>
                  <a:srgbClr val="30849B"/>
                </a:solidFill>
                <a:effectLst/>
                <a:latin typeface="Arial" panose="020B0604020202020204" pitchFamily="34" charset="0"/>
                <a:ea typeface="Calibri" panose="020F0502020204030204" pitchFamily="34" charset="0"/>
              </a:rPr>
              <a:t> </a:t>
            </a:r>
            <a:r>
              <a:rPr kumimoji="0" lang="tr-TR" altLang="tr-TR" sz="1300" b="1" i="0" u="none" strike="noStrike" cap="none" normalizeH="0" baseline="0" dirty="0">
                <a:ln>
                  <a:noFill/>
                </a:ln>
                <a:solidFill>
                  <a:srgbClr val="30849B"/>
                </a:solidFill>
                <a:effectLst/>
                <a:latin typeface="Arial" panose="020B0604020202020204" pitchFamily="34" charset="0"/>
                <a:ea typeface="Calibri" panose="020F0502020204030204" pitchFamily="34" charset="0"/>
              </a:rPr>
              <a:t>İzleme ve Değerlendirme Süreci</a:t>
            </a:r>
            <a:endParaRPr kumimoji="0" lang="tr-TR" altLang="tr-TR" sz="13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273193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7783</TotalTime>
  <Words>1757</Words>
  <Application>Microsoft Office PowerPoint</Application>
  <PresentationFormat>Geniş ekran</PresentationFormat>
  <Paragraphs>303</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Calibri Light</vt:lpstr>
      <vt:lpstr>Symbol</vt:lpstr>
      <vt:lpstr>Times</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Tırpan</dc:creator>
  <cp:lastModifiedBy>asahan</cp:lastModifiedBy>
  <cp:revision>596</cp:revision>
  <cp:lastPrinted>2021-03-04T07:02:18Z</cp:lastPrinted>
  <dcterms:created xsi:type="dcterms:W3CDTF">2021-03-03T06:49:27Z</dcterms:created>
  <dcterms:modified xsi:type="dcterms:W3CDTF">2022-04-01T13:37:32Z</dcterms:modified>
</cp:coreProperties>
</file>