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20"/>
  </p:notesMasterIdLst>
  <p:sldIdLst>
    <p:sldId id="257" r:id="rId2"/>
    <p:sldId id="258" r:id="rId3"/>
    <p:sldId id="652" r:id="rId4"/>
    <p:sldId id="668" r:id="rId5"/>
    <p:sldId id="649" r:id="rId6"/>
    <p:sldId id="647" r:id="rId7"/>
    <p:sldId id="648" r:id="rId8"/>
    <p:sldId id="669" r:id="rId9"/>
    <p:sldId id="657" r:id="rId10"/>
    <p:sldId id="666" r:id="rId11"/>
    <p:sldId id="646" r:id="rId12"/>
    <p:sldId id="645" r:id="rId13"/>
    <p:sldId id="663" r:id="rId14"/>
    <p:sldId id="651" r:id="rId15"/>
    <p:sldId id="655" r:id="rId16"/>
    <p:sldId id="670" r:id="rId17"/>
    <p:sldId id="259" r:id="rId18"/>
    <p:sldId id="671" r:id="rId19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A9955681-6269-41EA-AB87-BBA7E1BF792B}">
          <p14:sldIdLst>
            <p14:sldId id="257"/>
            <p14:sldId id="258"/>
            <p14:sldId id="652"/>
            <p14:sldId id="668"/>
            <p14:sldId id="649"/>
            <p14:sldId id="647"/>
            <p14:sldId id="648"/>
            <p14:sldId id="669"/>
            <p14:sldId id="657"/>
            <p14:sldId id="666"/>
            <p14:sldId id="646"/>
            <p14:sldId id="645"/>
            <p14:sldId id="663"/>
            <p14:sldId id="651"/>
            <p14:sldId id="655"/>
            <p14:sldId id="670"/>
            <p14:sldId id="259"/>
            <p14:sldId id="671"/>
          </p14:sldIdLst>
        </p14:section>
        <p14:section name="Başlıksız Bölüm" id="{ECAE46B1-0715-4588-B376-A57DAC617BF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000" autoAdjust="0"/>
  </p:normalViewPr>
  <p:slideViewPr>
    <p:cSldViewPr snapToGrid="0">
      <p:cViewPr varScale="1">
        <p:scale>
          <a:sx n="101" d="100"/>
          <a:sy n="101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9A0A273F-6457-4515-B49F-683087A56C08}" type="datetimeFigureOut">
              <a:rPr lang="tr-TR" smtClean="0"/>
              <a:t>26.04.2022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626FEC6A-C2BB-403A-B74A-4136379733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46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FEC6A-C2BB-403A-B74A-4136379733EE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200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FEC6A-C2BB-403A-B74A-4136379733EE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115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FEC6A-C2BB-403A-B74A-4136379733EE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09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FEC6A-C2BB-403A-B74A-4136379733EE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198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FEC6A-C2BB-403A-B74A-4136379733EE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0660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1D4716-5B13-4708-97A9-6BE3FC1CB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E05F20F-361F-4E63-8486-2DBA83728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3CF3EB6-F5F9-4CEB-91CC-C74190A8D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CFB-80A1-4DBB-86DD-B01764AF1476}" type="datetimeFigureOut">
              <a:rPr lang="tr-TR" smtClean="0"/>
              <a:t>26.04.2022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86373D8-EEBA-420D-B1AE-A41B50E42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4DB40F-BA19-411D-9EA7-FD4A8F83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1888-ACC3-42AF-8CE4-09F8F9C153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618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C6A5C10-7507-452D-8261-C4D90F0E3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249E36B-1C3F-4787-B8DF-EF7AD3D43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4CF9534-C3E6-4A5B-9C90-AA24E4087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CFB-80A1-4DBB-86DD-B01764AF1476}" type="datetimeFigureOut">
              <a:rPr lang="tr-TR" smtClean="0"/>
              <a:t>26.04.2022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8AD900-4AE6-4318-89A9-24B05E5DF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747C70-03E5-402E-9A09-FABEEE94C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1888-ACC3-42AF-8CE4-09F8F9C153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45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BC632D8-47A6-466E-BFEB-B5A98C334E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C92F356-BDE9-45E3-9966-9DAB0D6A0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432171D-4162-4F06-9E56-5BD5DC523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CFB-80A1-4DBB-86DD-B01764AF1476}" type="datetimeFigureOut">
              <a:rPr lang="tr-TR" smtClean="0"/>
              <a:t>26.04.2022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A79D57A-2DFF-43A3-B514-8D09DA26F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860AD4F-BBCB-4729-816E-7AB09F3CC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1888-ACC3-42AF-8CE4-09F8F9C153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800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8879D83-A9C0-4AF1-A6D9-3947F9880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C86F8B-F5FA-470F-B8E6-D1279D8D7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5985C74-7EC7-4ABB-9D1F-E0F5A6666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CFB-80A1-4DBB-86DD-B01764AF1476}" type="datetimeFigureOut">
              <a:rPr lang="tr-TR" smtClean="0"/>
              <a:t>26.04.2022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E29748C-B267-46C2-B3CD-AD7BD1D27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6337B2B-C51B-4680-8F1C-33CA474A7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1888-ACC3-42AF-8CE4-09F8F9C153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342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F105E9A-57F3-4574-A315-88F0B43CB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A00E383-7624-4F08-8964-07CE7B730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3B1EEB2-1F55-4B1C-84B9-41132D7AE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CFB-80A1-4DBB-86DD-B01764AF1476}" type="datetimeFigureOut">
              <a:rPr lang="tr-TR" smtClean="0"/>
              <a:t>26.04.2022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7D49623-AC97-48E5-833E-AA1D2E0C9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0D57788-28CC-4EDD-BC7D-AE836F58A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1888-ACC3-42AF-8CE4-09F8F9C153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00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DAF783A-BAB4-4A08-8515-C651C4A82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6904DF-2825-4D29-BF59-515DC299D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D535724-5623-4841-9E10-6336B5A08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1A50501-6E51-48DC-97B9-B8DD6550B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CFB-80A1-4DBB-86DD-B01764AF1476}" type="datetimeFigureOut">
              <a:rPr lang="tr-TR" smtClean="0"/>
              <a:t>26.04.2022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D61B05F-2002-4C38-9A51-4A6BFED1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692707C-C050-45BF-8686-16AEEF55A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1888-ACC3-42AF-8CE4-09F8F9C153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16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602029-2900-42E6-886E-02E01E111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3DE6498-8932-43B3-AF9B-1E63ACAAF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72EA02B-E4B7-4E74-B051-5E994BCCB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3ED61FB-36C0-40BE-804E-699EE6CE49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2834579-E78C-4F36-AB89-681BAECABA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3572D7A-4A4E-4481-BD00-483514301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CFB-80A1-4DBB-86DD-B01764AF1476}" type="datetimeFigureOut">
              <a:rPr lang="tr-TR" smtClean="0"/>
              <a:t>26.04.2022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5DF230E-198B-4AD5-8033-B35B982F2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EF1B8CC-ADA3-42EA-8FE7-8A4B98186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1888-ACC3-42AF-8CE4-09F8F9C153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644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DDF71EB-38A2-4A32-AB7B-708D0FCF7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E513D46-B710-48CB-AC9D-F5E9751C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CFB-80A1-4DBB-86DD-B01764AF1476}" type="datetimeFigureOut">
              <a:rPr lang="tr-TR" smtClean="0"/>
              <a:t>26.04.2022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CD4711B-F643-4A8A-BF49-38320A66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DEC7C18-A33F-4764-B426-409DF1D5D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1888-ACC3-42AF-8CE4-09F8F9C153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62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5D6A432-9147-48BE-B931-3700C25B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CFB-80A1-4DBB-86DD-B01764AF1476}" type="datetimeFigureOut">
              <a:rPr lang="tr-TR" smtClean="0"/>
              <a:t>26.04.2022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B509648-FAAB-455C-86D1-B1E0E5E52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4894896-11E7-47EC-BCE8-B33574D7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1888-ACC3-42AF-8CE4-09F8F9C153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78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CCE3EEE-C522-4815-B9A2-0D6F96FD2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A81013-534C-46FF-9C6D-EFC438A17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837DB96-6951-4EC2-9D8F-769CB591A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466FDEA-C36E-4AAF-92F5-243ED7E7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CFB-80A1-4DBB-86DD-B01764AF1476}" type="datetimeFigureOut">
              <a:rPr lang="tr-TR" smtClean="0"/>
              <a:t>26.04.2022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B91B457-D368-47F7-99B5-6172407FE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1BE6868-D6DD-44E9-9528-3212755F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1888-ACC3-42AF-8CE4-09F8F9C153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332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F186C1-461B-425D-8C14-16ABE4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B8043FF-1C8D-458E-9030-1245FC54F2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90201B7-9696-4ACC-B17D-F7C95B02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6A858D-91BE-4B33-8639-A43DF428E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BCFB-80A1-4DBB-86DD-B01764AF1476}" type="datetimeFigureOut">
              <a:rPr lang="tr-TR" smtClean="0"/>
              <a:t>26.04.2022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AC780F1-37D9-4F24-AD05-EB38C4CAF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0AA611B-D575-424C-963D-23B044D09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1888-ACC3-42AF-8CE4-09F8F9C153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635ADDC-88B6-4027-9928-D6FCDF872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199181D-8A62-4978-AC18-CFA44F6C0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8F510D-6A7C-4333-8BFF-DF2699926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ABCFB-80A1-4DBB-86DD-B01764AF1476}" type="datetimeFigureOut">
              <a:rPr lang="tr-TR" smtClean="0"/>
              <a:t>26.04.2022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574EBF-08DF-448C-A859-3F3659E86A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707236C-064B-48EA-B82A-8B7C606CC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E1888-ACC3-42AF-8CE4-09F8F9C153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21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k.ege.edu.tr/files/pik/icerik/ArastirmaUni(1).pdf" TargetMode="External"/><Relationship Id="rId4" Type="http://schemas.openxmlformats.org/officeDocument/2006/relationships/hyperlink" Target="https://www.yok.gov.tr/Documents/Universiteler/izleme-ve-degerlendirme-kriteri/2019/universite-izleme-ve-degerlendirme-gostergeleri-ve-aciklamalari-2019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kak.gov.tr/raporlar/InstitutionIndicatorReportData?id=1208" TargetMode="External"/><Relationship Id="rId4" Type="http://schemas.openxmlformats.org/officeDocument/2006/relationships/hyperlink" Target="https://www.tubitak.gov.tr/sites/default/files/gyue_gosterge_seti_1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strateji.sivas.edu.tr/media/uploads/images/TUM-GOSTERGELERIN--KARSILASTIRMASI.xls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ORTAK%20VER&#304;%20HAVUZU.xlsx" TargetMode="External"/><Relationship Id="rId5" Type="http://schemas.openxmlformats.org/officeDocument/2006/relationships/hyperlink" Target="../EYLEM%20PLANLARI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D5967FC5-8B3D-4EDA-A3A0-0C77146024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723" y="2121703"/>
            <a:ext cx="4232554" cy="1810778"/>
          </a:xfrm>
          <a:prstGeom prst="rect">
            <a:avLst/>
          </a:prstGeom>
        </p:spPr>
      </p:pic>
      <p:sp>
        <p:nvSpPr>
          <p:cNvPr id="6" name="Dikdörtgen 5">
            <a:extLst>
              <a:ext uri="{FF2B5EF4-FFF2-40B4-BE49-F238E27FC236}">
                <a16:creationId xmlns:a16="http://schemas.microsoft.com/office/drawing/2014/main" id="{F2A5B854-A987-4C43-A485-66F3BEA0D50F}"/>
              </a:ext>
            </a:extLst>
          </p:cNvPr>
          <p:cNvSpPr/>
          <p:nvPr/>
        </p:nvSpPr>
        <p:spPr>
          <a:xfrm>
            <a:off x="0" y="6362700"/>
            <a:ext cx="12192000" cy="4953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18" name="Grup 17">
            <a:extLst>
              <a:ext uri="{FF2B5EF4-FFF2-40B4-BE49-F238E27FC236}">
                <a16:creationId xmlns:a16="http://schemas.microsoft.com/office/drawing/2014/main" id="{2B4D1F0A-8733-4664-8DCD-C3772A0CC418}"/>
              </a:ext>
            </a:extLst>
          </p:cNvPr>
          <p:cNvGrpSpPr/>
          <p:nvPr/>
        </p:nvGrpSpPr>
        <p:grpSpPr>
          <a:xfrm>
            <a:off x="413493" y="6472628"/>
            <a:ext cx="1686498" cy="276999"/>
            <a:chOff x="413493" y="6472628"/>
            <a:chExt cx="1686498" cy="276999"/>
          </a:xfrm>
        </p:grpSpPr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FEF56205-9A88-4AAF-9A95-DAE022104A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493" y="6490527"/>
              <a:ext cx="797816" cy="241200"/>
            </a:xfrm>
            <a:prstGeom prst="rect">
              <a:avLst/>
            </a:prstGeom>
          </p:spPr>
        </p:pic>
        <p:sp>
          <p:nvSpPr>
            <p:cNvPr id="9" name="Metin kutusu 8">
              <a:extLst>
                <a:ext uri="{FF2B5EF4-FFF2-40B4-BE49-F238E27FC236}">
                  <a16:creationId xmlns:a16="http://schemas.microsoft.com/office/drawing/2014/main" id="{3F93F1F7-6D2C-4C48-ABB3-6FA08A333F73}"/>
                </a:ext>
              </a:extLst>
            </p:cNvPr>
            <p:cNvSpPr txBox="1"/>
            <p:nvPr/>
          </p:nvSpPr>
          <p:spPr>
            <a:xfrm>
              <a:off x="1275234" y="6472628"/>
              <a:ext cx="82475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tr-TR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r>
                <a:rPr lang="tr-TR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sivasbtu</a:t>
              </a:r>
              <a:endParaRPr lang="tr-TR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up 16">
            <a:extLst>
              <a:ext uri="{FF2B5EF4-FFF2-40B4-BE49-F238E27FC236}">
                <a16:creationId xmlns:a16="http://schemas.microsoft.com/office/drawing/2014/main" id="{F5F353D7-67DB-44DA-BDEC-F9E4B3C8D354}"/>
              </a:ext>
            </a:extLst>
          </p:cNvPr>
          <p:cNvGrpSpPr/>
          <p:nvPr/>
        </p:nvGrpSpPr>
        <p:grpSpPr>
          <a:xfrm>
            <a:off x="2581485" y="6472628"/>
            <a:ext cx="1171892" cy="276999"/>
            <a:chOff x="2352885" y="6472628"/>
            <a:chExt cx="1171892" cy="276999"/>
          </a:xfrm>
        </p:grpSpPr>
        <p:pic>
          <p:nvPicPr>
            <p:cNvPr id="11" name="Resim 10">
              <a:extLst>
                <a:ext uri="{FF2B5EF4-FFF2-40B4-BE49-F238E27FC236}">
                  <a16:creationId xmlns:a16="http://schemas.microsoft.com/office/drawing/2014/main" id="{A2EB0528-285D-4952-8D29-98B647EB87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2885" y="6490265"/>
              <a:ext cx="241725" cy="241725"/>
            </a:xfrm>
            <a:prstGeom prst="rect">
              <a:avLst/>
            </a:prstGeom>
          </p:spPr>
        </p:pic>
        <p:sp>
          <p:nvSpPr>
            <p:cNvPr id="12" name="Metin kutusu 11">
              <a:extLst>
                <a:ext uri="{FF2B5EF4-FFF2-40B4-BE49-F238E27FC236}">
                  <a16:creationId xmlns:a16="http://schemas.microsoft.com/office/drawing/2014/main" id="{79777A25-3851-47F3-9B40-FADB2107258C}"/>
                </a:ext>
              </a:extLst>
            </p:cNvPr>
            <p:cNvSpPr txBox="1"/>
            <p:nvPr/>
          </p:nvSpPr>
          <p:spPr>
            <a:xfrm>
              <a:off x="2654300" y="6472628"/>
              <a:ext cx="870477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tr-TR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</a:t>
              </a:r>
              <a:r>
                <a:rPr lang="tr-TR" i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sivas.btu</a:t>
              </a:r>
              <a:endParaRPr lang="tr-TR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up 15">
            <a:extLst>
              <a:ext uri="{FF2B5EF4-FFF2-40B4-BE49-F238E27FC236}">
                <a16:creationId xmlns:a16="http://schemas.microsoft.com/office/drawing/2014/main" id="{12991AE3-5306-47C1-86AF-C32A2D02333B}"/>
              </a:ext>
            </a:extLst>
          </p:cNvPr>
          <p:cNvGrpSpPr/>
          <p:nvPr/>
        </p:nvGrpSpPr>
        <p:grpSpPr>
          <a:xfrm>
            <a:off x="9839221" y="6472628"/>
            <a:ext cx="2155090" cy="276999"/>
            <a:chOff x="3782160" y="6472628"/>
            <a:chExt cx="2155090" cy="276999"/>
          </a:xfrm>
        </p:grpSpPr>
        <p:pic>
          <p:nvPicPr>
            <p:cNvPr id="14" name="Resim 13">
              <a:extLst>
                <a:ext uri="{FF2B5EF4-FFF2-40B4-BE49-F238E27FC236}">
                  <a16:creationId xmlns:a16="http://schemas.microsoft.com/office/drawing/2014/main" id="{2700BCB4-6F62-4E04-8479-09A26AFE6F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2160" y="6490527"/>
              <a:ext cx="241200" cy="241200"/>
            </a:xfrm>
            <a:prstGeom prst="rect">
              <a:avLst/>
            </a:prstGeom>
          </p:spPr>
        </p:pic>
        <p:sp>
          <p:nvSpPr>
            <p:cNvPr id="15" name="Metin kutusu 14">
              <a:extLst>
                <a:ext uri="{FF2B5EF4-FFF2-40B4-BE49-F238E27FC236}">
                  <a16:creationId xmlns:a16="http://schemas.microsoft.com/office/drawing/2014/main" id="{9CA1C713-081A-4047-B445-0A612D6F65C4}"/>
                </a:ext>
              </a:extLst>
            </p:cNvPr>
            <p:cNvSpPr txBox="1"/>
            <p:nvPr/>
          </p:nvSpPr>
          <p:spPr>
            <a:xfrm>
              <a:off x="4102100" y="6472628"/>
              <a:ext cx="183515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tr-TR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www.sivas.edu.tr</a:t>
              </a:r>
            </a:p>
          </p:txBody>
        </p:sp>
      </p:grpSp>
      <p:cxnSp>
        <p:nvCxnSpPr>
          <p:cNvPr id="20" name="Düz Bağlayıcı 19">
            <a:extLst>
              <a:ext uri="{FF2B5EF4-FFF2-40B4-BE49-F238E27FC236}">
                <a16:creationId xmlns:a16="http://schemas.microsoft.com/office/drawing/2014/main" id="{0DD17F8C-1663-43C0-9A32-EFB6B047D846}"/>
              </a:ext>
            </a:extLst>
          </p:cNvPr>
          <p:cNvCxnSpPr/>
          <p:nvPr/>
        </p:nvCxnSpPr>
        <p:spPr>
          <a:xfrm>
            <a:off x="2333625" y="6472628"/>
            <a:ext cx="0" cy="2769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21D4437-58C5-4C61-9575-686E07383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38650"/>
            <a:ext cx="10515600" cy="1738312"/>
          </a:xfrm>
        </p:spPr>
        <p:txBody>
          <a:bodyPr>
            <a:normAutofit fontScale="55000" lnSpcReduction="20000"/>
          </a:bodyPr>
          <a:lstStyle/>
          <a:p>
            <a:endParaRPr lang="tr-TR" dirty="0"/>
          </a:p>
          <a:p>
            <a:pPr marL="0" indent="0" algn="ctr">
              <a:buNone/>
            </a:pPr>
            <a:r>
              <a:rPr lang="tr-TR" sz="4800" b="1" dirty="0">
                <a:solidFill>
                  <a:srgbClr val="00B0F0"/>
                </a:solidFill>
              </a:rPr>
              <a:t>PERFORMANS GÖSTERGELERİ SUNUM</a:t>
            </a:r>
          </a:p>
          <a:p>
            <a:pPr marL="0" indent="0" algn="ctr">
              <a:buNone/>
            </a:pPr>
            <a:endParaRPr lang="tr-TR" sz="44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tr-TR" sz="3200" b="1" dirty="0">
                <a:solidFill>
                  <a:srgbClr val="00B0F0"/>
                </a:solidFill>
              </a:rPr>
              <a:t>Strateji Geliştirme Daire Başkanlığı</a:t>
            </a:r>
          </a:p>
          <a:p>
            <a:pPr marL="0" indent="0" algn="ctr">
              <a:buNone/>
            </a:pPr>
            <a:r>
              <a:rPr lang="tr-TR" sz="3200" b="1" dirty="0">
                <a:solidFill>
                  <a:srgbClr val="00B0F0"/>
                </a:solidFill>
              </a:rPr>
              <a:t>Ocak 2022</a:t>
            </a:r>
          </a:p>
        </p:txBody>
      </p:sp>
    </p:spTree>
    <p:extLst>
      <p:ext uri="{BB962C8B-B14F-4D97-AF65-F5344CB8AC3E}">
        <p14:creationId xmlns:p14="http://schemas.microsoft.com/office/powerpoint/2010/main" val="1890867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:a16="http://schemas.microsoft.com/office/drawing/2014/main" id="{BF8C5581-0108-4169-B131-B91C06EDB6F0}"/>
              </a:ext>
            </a:extLst>
          </p:cNvPr>
          <p:cNvSpPr/>
          <p:nvPr/>
        </p:nvSpPr>
        <p:spPr>
          <a:xfrm>
            <a:off x="1875224" y="2"/>
            <a:ext cx="10316776" cy="1778803"/>
          </a:xfrm>
          <a:prstGeom prst="rect">
            <a:avLst/>
          </a:prstGeom>
          <a:ln>
            <a:noFill/>
          </a:ln>
        </p:spPr>
        <p:txBody>
          <a:bodyPr wrap="square" lIns="0" tIns="576000" rIns="0" bIns="576000">
            <a:spAutoFit/>
          </a:bodyPr>
          <a:lstStyle/>
          <a:p>
            <a:r>
              <a:rPr lang="tr-TR" sz="2000" dirty="0">
                <a:solidFill>
                  <a:srgbClr val="00B0F0"/>
                </a:solidFill>
                <a:latin typeface="Times New Roman" panose="02020603050405020304" pitchFamily="18" charset="0"/>
              </a:rPr>
              <a:t>Metalurji ve Malzeme Mühendisliği Bölümü Tarafından Rektörlük Makamına Sunulan Eylem Planı ile performans göstergelerinin birleştirildiği tablo örneği:</a:t>
            </a:r>
          </a:p>
        </p:txBody>
      </p:sp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-1" y="0"/>
            <a:ext cx="1875225" cy="6858000"/>
            <a:chOff x="-1" y="0"/>
            <a:chExt cx="1875225" cy="6858000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0"/>
              <a:ext cx="1875225" cy="6858000"/>
              <a:chOff x="-1" y="0"/>
              <a:chExt cx="1875225" cy="6840000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0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5224" y="1347918"/>
            <a:ext cx="4840798" cy="5525011"/>
          </a:xfrm>
          <a:prstGeom prst="rect">
            <a:avLst/>
          </a:prstGeom>
        </p:spPr>
      </p:pic>
      <p:pic>
        <p:nvPicPr>
          <p:cNvPr id="16" name="Resim 15">
            <a:extLst>
              <a:ext uri="{FF2B5EF4-FFF2-40B4-BE49-F238E27FC236}">
                <a16:creationId xmlns:a16="http://schemas.microsoft.com/office/drawing/2014/main" id="{66455690-0CCD-4410-BFED-C9E87A53B76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6022" y="1347918"/>
            <a:ext cx="5475978" cy="552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607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-1" y="0"/>
            <a:ext cx="1875225" cy="6858000"/>
            <a:chOff x="-1" y="0"/>
            <a:chExt cx="1875225" cy="6858000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0"/>
              <a:ext cx="1875225" cy="6858000"/>
              <a:chOff x="-1" y="0"/>
              <a:chExt cx="1875225" cy="6840000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0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sp>
        <p:nvSpPr>
          <p:cNvPr id="4" name="Dikdörtgen 3">
            <a:extLst>
              <a:ext uri="{FF2B5EF4-FFF2-40B4-BE49-F238E27FC236}">
                <a16:creationId xmlns:a16="http://schemas.microsoft.com/office/drawing/2014/main" id="{6D50E6BD-3CDB-45A4-BD63-4E0A12A8EC7D}"/>
              </a:ext>
            </a:extLst>
          </p:cNvPr>
          <p:cNvSpPr/>
          <p:nvPr/>
        </p:nvSpPr>
        <p:spPr>
          <a:xfrm>
            <a:off x="2242989" y="1057275"/>
            <a:ext cx="976413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Times" panose="02020603050405020304" pitchFamily="18" charset="0"/>
              </a:rPr>
              <a:t>     </a:t>
            </a:r>
            <a:r>
              <a:rPr lang="tr-TR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tr-TR" sz="22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YÖK ÜNİVERSİTE İZLEME VE DEĞERLENDİRME GÖSTERGELERİ</a:t>
            </a:r>
          </a:p>
          <a:p>
            <a:endParaRPr lang="tr-TR" sz="2200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200" dirty="0">
                <a:latin typeface="Times" panose="02020603050405020304" pitchFamily="18" charset="0"/>
                <a:cs typeface="Times" panose="02020603050405020304" pitchFamily="18" charset="0"/>
              </a:rPr>
              <a:t>   Başvurulan patent, faydalı model veya tasarım sayısı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200" dirty="0">
                <a:latin typeface="Times" panose="02020603050405020304" pitchFamily="18" charset="0"/>
                <a:cs typeface="Times" panose="02020603050405020304" pitchFamily="18" charset="0"/>
              </a:rPr>
              <a:t>   Sonuçlanan patent, faydalı model veya tasarım sayısı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200" dirty="0">
                <a:latin typeface="Times" panose="02020603050405020304" pitchFamily="18" charset="0"/>
                <a:cs typeface="Times" panose="02020603050405020304" pitchFamily="18" charset="0"/>
              </a:rPr>
              <a:t>   </a:t>
            </a:r>
            <a:r>
              <a:rPr lang="nn-NO" sz="2200" dirty="0">
                <a:latin typeface="Times" panose="02020603050405020304" pitchFamily="18" charset="0"/>
                <a:cs typeface="Times" panose="02020603050405020304" pitchFamily="18" charset="0"/>
              </a:rPr>
              <a:t>Teknokent veya Teknoloji Transfer Ofisi (TTO) projelerine katılan öğrenci sayısı</a:t>
            </a:r>
            <a:r>
              <a:rPr lang="tr-TR" sz="2200" dirty="0">
                <a:latin typeface="Times" panose="02020603050405020304" pitchFamily="18" charset="0"/>
                <a:cs typeface="Times" panose="02020603050405020304" pitchFamily="18" charset="0"/>
              </a:rPr>
              <a:t>…</a:t>
            </a:r>
          </a:p>
          <a:p>
            <a:r>
              <a:rPr lang="tr-TR" sz="2200" dirty="0">
                <a:latin typeface="Times" panose="02020603050405020304" pitchFamily="18" charset="0"/>
                <a:cs typeface="Times" panose="02020603050405020304" pitchFamily="18" charset="0"/>
              </a:rPr>
              <a:t>      </a:t>
            </a:r>
            <a:r>
              <a:rPr lang="tr-TR" sz="2000" dirty="0">
                <a:latin typeface="Times" panose="02020603050405020304" pitchFamily="18" charset="0"/>
              </a:rPr>
              <a:t>ilgili göstergeler hakkında daha fazla bilgiye aşağıdaki linkten ulaşılabilir.</a:t>
            </a:r>
            <a:endParaRPr lang="tr-TR" sz="2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tr-TR" sz="12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tr-TR" sz="1200" dirty="0">
                <a:latin typeface="Times" panose="02020603050405020304" pitchFamily="18" charset="0"/>
                <a:cs typeface="Times" panose="02020603050405020304" pitchFamily="18" charset="0"/>
              </a:rPr>
              <a:t>        </a:t>
            </a:r>
            <a:r>
              <a:rPr lang="tr-TR" sz="1000" dirty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https://www.yok.gov.tr/Documents/Universiteler/izleme-ve-degerlendirme-kriteri/2019/universite-izleme-ve-degerlendirme-gostergeleri-ve-aciklamalari-2019.pdf</a:t>
            </a:r>
            <a:endParaRPr lang="tr-TR" sz="1000" dirty="0">
              <a:solidFill>
                <a:srgbClr val="0070C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tr-TR" sz="1200" dirty="0">
              <a:solidFill>
                <a:srgbClr val="0070C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tr-TR" dirty="0">
                <a:latin typeface="Times" panose="02020603050405020304" pitchFamily="18" charset="0"/>
                <a:cs typeface="Times" panose="02020603050405020304" pitchFamily="18" charset="0"/>
              </a:rPr>
              <a:t>     </a:t>
            </a:r>
            <a:r>
              <a:rPr lang="tr-TR" sz="22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YÖK ARAŞTIRMA ÜNİVERSİTESİ GÖSTERGELERİ</a:t>
            </a:r>
          </a:p>
          <a:p>
            <a:endParaRPr lang="tr-TR" sz="2200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dirty="0">
                <a:latin typeface="Times" panose="02020603050405020304" pitchFamily="18" charset="0"/>
                <a:cs typeface="Times" panose="02020603050405020304" pitchFamily="18" charset="0"/>
              </a:rPr>
              <a:t>Uluslararası patent belge sayısı (öğretim üyesi başına)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dirty="0">
                <a:latin typeface="Times" panose="02020603050405020304" pitchFamily="18" charset="0"/>
                <a:cs typeface="Times" panose="02020603050405020304" pitchFamily="18" charset="0"/>
              </a:rPr>
              <a:t>Faydalı model ve endüstriyel tasarım belge sayısı (öğretim üyesi başına)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200" dirty="0">
                <a:latin typeface="Times" panose="02020603050405020304" pitchFamily="18" charset="0"/>
                <a:cs typeface="Times" panose="02020603050405020304" pitchFamily="18" charset="0"/>
              </a:rPr>
              <a:t>  Tübitak 2244 sanayi doktora programı öğrenci sayısı…</a:t>
            </a:r>
          </a:p>
          <a:p>
            <a:r>
              <a:rPr lang="tr-TR" sz="2200" dirty="0">
                <a:latin typeface="Times" panose="02020603050405020304" pitchFamily="18" charset="0"/>
                <a:cs typeface="Times" panose="02020603050405020304" pitchFamily="18" charset="0"/>
              </a:rPr>
              <a:t>     </a:t>
            </a:r>
            <a:r>
              <a:rPr lang="tr-TR" sz="2000" dirty="0">
                <a:latin typeface="Times" panose="02020603050405020304" pitchFamily="18" charset="0"/>
              </a:rPr>
              <a:t>ilgili göstergeler hakkında daha fazla bilgiye aşağıdaki linkten ulaşılabilir.</a:t>
            </a:r>
            <a:endParaRPr lang="tr-TR" sz="2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tr-TR" sz="1000" b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tr-TR" sz="1000" dirty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          </a:t>
            </a:r>
            <a:r>
              <a:rPr lang="tr-TR" sz="2000" dirty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https://pik.ege.edu.tr/files/pik/icerik/ArastirmaUni(1).pdf</a:t>
            </a:r>
            <a:endParaRPr lang="tr-TR" sz="2000" dirty="0">
              <a:solidFill>
                <a:srgbClr val="0070C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tr-TR" sz="1000" dirty="0">
              <a:solidFill>
                <a:srgbClr val="0070C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tr-TR" dirty="0">
                <a:latin typeface="Times" panose="02020603050405020304" pitchFamily="18" charset="0"/>
                <a:cs typeface="Times" panose="02020603050405020304" pitchFamily="18" charset="0"/>
              </a:rPr>
              <a:t>     </a:t>
            </a:r>
            <a:endParaRPr lang="tr-TR" sz="1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Unvan 2">
            <a:extLst>
              <a:ext uri="{FF2B5EF4-FFF2-40B4-BE49-F238E27FC236}">
                <a16:creationId xmlns:a16="http://schemas.microsoft.com/office/drawing/2014/main" id="{55B5336D-16AD-478C-B9A5-15E619438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8213" y="365127"/>
            <a:ext cx="8772525" cy="692148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solidFill>
                  <a:srgbClr val="C00000"/>
                </a:solidFill>
                <a:latin typeface="Times" panose="02020603050405020304" pitchFamily="18" charset="0"/>
                <a:ea typeface="Tahoma" panose="020B0604030504040204" pitchFamily="34" charset="0"/>
                <a:cs typeface="Times" panose="02020603050405020304" pitchFamily="18" charset="0"/>
              </a:rPr>
              <a:t>GÖSTERGE SETLERİ</a:t>
            </a:r>
          </a:p>
        </p:txBody>
      </p:sp>
    </p:spTree>
    <p:extLst>
      <p:ext uri="{BB962C8B-B14F-4D97-AF65-F5344CB8AC3E}">
        <p14:creationId xmlns:p14="http://schemas.microsoft.com/office/powerpoint/2010/main" val="1066600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0" y="0"/>
            <a:ext cx="1875225" cy="7007901"/>
            <a:chOff x="-1" y="0"/>
            <a:chExt cx="1875225" cy="6858000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0"/>
              <a:ext cx="1875225" cy="6858000"/>
              <a:chOff x="-1" y="0"/>
              <a:chExt cx="1875225" cy="6840000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0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sp>
        <p:nvSpPr>
          <p:cNvPr id="4" name="Dikdörtgen 3">
            <a:extLst>
              <a:ext uri="{FF2B5EF4-FFF2-40B4-BE49-F238E27FC236}">
                <a16:creationId xmlns:a16="http://schemas.microsoft.com/office/drawing/2014/main" id="{6D50E6BD-3CDB-45A4-BD63-4E0A12A8EC7D}"/>
              </a:ext>
            </a:extLst>
          </p:cNvPr>
          <p:cNvSpPr/>
          <p:nvPr/>
        </p:nvSpPr>
        <p:spPr>
          <a:xfrm>
            <a:off x="2377441" y="548640"/>
            <a:ext cx="889711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>
                <a:latin typeface="Times" panose="02020603050405020304" pitchFamily="18" charset="0"/>
              </a:rPr>
              <a:t>     </a:t>
            </a:r>
            <a:r>
              <a:rPr lang="tr-TR" sz="24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TÜBİTAK GİRİŞİMCİ VE YENİLİKCİ ÜNİVERSİTE ENDEKSİ</a:t>
            </a:r>
          </a:p>
          <a:p>
            <a:endParaRPr lang="tr-TR" sz="2200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200" dirty="0">
                <a:latin typeface="Times" panose="02020603050405020304" pitchFamily="18" charset="0"/>
                <a:cs typeface="Times" panose="02020603050405020304" pitchFamily="18" charset="0"/>
              </a:rPr>
              <a:t>  Bilimsel yayın sayısı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200" dirty="0">
                <a:latin typeface="Times" panose="02020603050405020304" pitchFamily="18" charset="0"/>
                <a:cs typeface="Times" panose="02020603050405020304" pitchFamily="18" charset="0"/>
              </a:rPr>
              <a:t>  Projelerden elde edilen fon tutarı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200" dirty="0">
                <a:latin typeface="Times" panose="02020603050405020304" pitchFamily="18" charset="0"/>
                <a:cs typeface="Times" panose="02020603050405020304" pitchFamily="18" charset="0"/>
              </a:rPr>
              <a:t>  Ulusal ve uluslararası bilim ödülü sayısı…</a:t>
            </a:r>
          </a:p>
          <a:p>
            <a:r>
              <a:rPr lang="tr-TR" sz="2200" dirty="0">
                <a:latin typeface="Times" panose="02020603050405020304" pitchFamily="18" charset="0"/>
                <a:cs typeface="Times" panose="02020603050405020304" pitchFamily="18" charset="0"/>
              </a:rPr>
              <a:t>     </a:t>
            </a:r>
            <a:r>
              <a:rPr lang="tr-TR" sz="2000" dirty="0">
                <a:latin typeface="Times" panose="02020603050405020304" pitchFamily="18" charset="0"/>
              </a:rPr>
              <a:t>ilgili göstergeler hakkında daha fazla bilgiye aşağıdaki linkten ulaşılabilir.</a:t>
            </a:r>
            <a:endParaRPr lang="tr-TR" sz="2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tr-TR" sz="1400" dirty="0">
                <a:latin typeface="Times" panose="02020603050405020304" pitchFamily="18" charset="0"/>
                <a:cs typeface="Times" panose="02020603050405020304" pitchFamily="18" charset="0"/>
              </a:rPr>
              <a:t>    </a:t>
            </a:r>
          </a:p>
          <a:p>
            <a:r>
              <a:rPr lang="tr-TR" sz="1400" dirty="0">
                <a:latin typeface="Times" panose="02020603050405020304" pitchFamily="18" charset="0"/>
                <a:cs typeface="Times" panose="02020603050405020304" pitchFamily="18" charset="0"/>
              </a:rPr>
              <a:t>        </a:t>
            </a:r>
            <a:r>
              <a:rPr lang="tr-TR" sz="2000" dirty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https://www.tubitak.gov.tr/sites/default/files/gyue_gosterge_seti_1.pdf</a:t>
            </a:r>
            <a:endParaRPr lang="tr-TR" sz="2000" dirty="0">
              <a:solidFill>
                <a:srgbClr val="0070C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tr-TR" sz="1200" dirty="0">
                <a:solidFill>
                  <a:srgbClr val="0070C0"/>
                </a:solidFill>
                <a:latin typeface="Times" panose="02020603050405020304" pitchFamily="18" charset="0"/>
              </a:rPr>
              <a:t>         </a:t>
            </a:r>
            <a:endParaRPr lang="tr-TR" sz="1000" dirty="0">
              <a:solidFill>
                <a:srgbClr val="0070C0"/>
              </a:solidFill>
              <a:latin typeface="Times" panose="02020603050405020304" pitchFamily="18" charset="0"/>
            </a:endParaRPr>
          </a:p>
          <a:p>
            <a:r>
              <a:rPr lang="tr-TR" dirty="0">
                <a:latin typeface="Times" panose="02020603050405020304" pitchFamily="18" charset="0"/>
              </a:rPr>
              <a:t>     </a:t>
            </a:r>
            <a:r>
              <a:rPr lang="tr-TR" sz="2400" dirty="0">
                <a:solidFill>
                  <a:srgbClr val="FF0000"/>
                </a:solidFill>
                <a:latin typeface="Times" panose="02020603050405020304" pitchFamily="18" charset="0"/>
              </a:rPr>
              <a:t>YÖK KALİTE KURULU GÖSTERGELERİ</a:t>
            </a:r>
          </a:p>
          <a:p>
            <a:endParaRPr lang="tr-TR" sz="2400" dirty="0">
              <a:solidFill>
                <a:srgbClr val="FF0000"/>
              </a:solidFill>
              <a:latin typeface="Times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latin typeface="Times" panose="02020603050405020304" pitchFamily="18" charset="0"/>
                <a:cs typeface="Times" panose="02020603050405020304" pitchFamily="18" charset="0"/>
              </a:rPr>
              <a:t>URAP Dünya sıralaması, Türkiye sıralaması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400" dirty="0">
                <a:latin typeface="Times" panose="02020603050405020304" pitchFamily="18" charset="0"/>
                <a:cs typeface="Times" panose="02020603050405020304" pitchFamily="18" charset="0"/>
              </a:rPr>
              <a:t>  Çift </a:t>
            </a:r>
            <a:r>
              <a:rPr lang="tr-TR" sz="2400" dirty="0" err="1">
                <a:latin typeface="Times" panose="02020603050405020304" pitchFamily="18" charset="0"/>
                <a:cs typeface="Times" panose="02020603050405020304" pitchFamily="18" charset="0"/>
              </a:rPr>
              <a:t>anadal</a:t>
            </a:r>
            <a:r>
              <a:rPr lang="tr-TR" sz="2400" dirty="0">
                <a:latin typeface="Times" panose="02020603050405020304" pitchFamily="18" charset="0"/>
                <a:cs typeface="Times" panose="02020603050405020304" pitchFamily="18" charset="0"/>
              </a:rPr>
              <a:t> yapan lisans öğrenci oranı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400" dirty="0">
                <a:latin typeface="Times" panose="02020603050405020304" pitchFamily="18" charset="0"/>
                <a:cs typeface="Times" panose="02020603050405020304" pitchFamily="18" charset="0"/>
              </a:rPr>
              <a:t>  SCI, SSCI ve A&amp;HCI endeksli dergilerdeki yıllık yayın sayısı…</a:t>
            </a:r>
          </a:p>
          <a:p>
            <a:r>
              <a:rPr lang="tr-TR" sz="2400" dirty="0">
                <a:latin typeface="Times" panose="02020603050405020304" pitchFamily="18" charset="0"/>
                <a:cs typeface="Times" panose="02020603050405020304" pitchFamily="18" charset="0"/>
              </a:rPr>
              <a:t>    </a:t>
            </a:r>
            <a:r>
              <a:rPr lang="tr-TR" sz="2000" dirty="0">
                <a:latin typeface="Times" panose="02020603050405020304" pitchFamily="18" charset="0"/>
              </a:rPr>
              <a:t>ilgili göstergeler hakkında daha fazla bilgiye aşağıdaki linkten ulaşılabilir.</a:t>
            </a:r>
            <a:endParaRPr lang="tr-TR" sz="20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tr-TR" dirty="0">
              <a:latin typeface="Times" panose="02020603050405020304" pitchFamily="18" charset="0"/>
            </a:endParaRPr>
          </a:p>
          <a:p>
            <a:r>
              <a:rPr lang="tr-TR" sz="2000" dirty="0">
                <a:latin typeface="Times" panose="02020603050405020304" pitchFamily="18" charset="0"/>
              </a:rPr>
              <a:t>     </a:t>
            </a:r>
            <a:r>
              <a:rPr lang="tr-TR" sz="2000" dirty="0">
                <a:solidFill>
                  <a:srgbClr val="0070C0"/>
                </a:solidFill>
                <a:latin typeface="Times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https://yokak.gov.tr/raporlar/InstitutionIndicatorReportData?id=1208</a:t>
            </a:r>
            <a:endParaRPr lang="tr-TR" sz="2000" dirty="0">
              <a:solidFill>
                <a:srgbClr val="0070C0"/>
              </a:solidFill>
              <a:latin typeface="Times" panose="02020603050405020304" pitchFamily="18" charset="0"/>
            </a:endParaRPr>
          </a:p>
          <a:p>
            <a:endParaRPr lang="tr-TR" sz="1000" dirty="0">
              <a:solidFill>
                <a:srgbClr val="0070C0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324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0" y="0"/>
            <a:ext cx="1875225" cy="7007901"/>
            <a:chOff x="-1" y="0"/>
            <a:chExt cx="1875225" cy="6858000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0"/>
              <a:ext cx="1875225" cy="6858000"/>
              <a:chOff x="-1" y="0"/>
              <a:chExt cx="1875225" cy="6840000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0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sp>
        <p:nvSpPr>
          <p:cNvPr id="4" name="Dikdörtgen 3">
            <a:extLst>
              <a:ext uri="{FF2B5EF4-FFF2-40B4-BE49-F238E27FC236}">
                <a16:creationId xmlns:a16="http://schemas.microsoft.com/office/drawing/2014/main" id="{6D50E6BD-3CDB-45A4-BD63-4E0A12A8EC7D}"/>
              </a:ext>
            </a:extLst>
          </p:cNvPr>
          <p:cNvSpPr/>
          <p:nvPr/>
        </p:nvSpPr>
        <p:spPr>
          <a:xfrm>
            <a:off x="2377441" y="548640"/>
            <a:ext cx="889711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Times" panose="02020603050405020304" pitchFamily="18" charset="0"/>
              </a:rPr>
              <a:t>     </a:t>
            </a:r>
            <a:r>
              <a:rPr lang="tr-TR" sz="1200" dirty="0">
                <a:solidFill>
                  <a:srgbClr val="0070C0"/>
                </a:solidFill>
                <a:latin typeface="Times" panose="02020603050405020304" pitchFamily="18" charset="0"/>
              </a:rPr>
              <a:t>         </a:t>
            </a:r>
            <a:endParaRPr lang="tr-TR" sz="1000" dirty="0">
              <a:solidFill>
                <a:srgbClr val="0070C0"/>
              </a:solidFill>
              <a:latin typeface="Times" panose="02020603050405020304" pitchFamily="18" charset="0"/>
            </a:endParaRPr>
          </a:p>
          <a:p>
            <a:r>
              <a:rPr lang="tr-TR" sz="2200" dirty="0">
                <a:latin typeface="Times" panose="02020603050405020304" pitchFamily="18" charset="0"/>
              </a:rPr>
              <a:t>     </a:t>
            </a:r>
            <a:r>
              <a:rPr lang="tr-TR" sz="2400" dirty="0">
                <a:solidFill>
                  <a:srgbClr val="FF0000"/>
                </a:solidFill>
                <a:latin typeface="Times" panose="02020603050405020304" pitchFamily="18" charset="0"/>
              </a:rPr>
              <a:t>CUMHURBAŞKANLIĞI STRATEJİ BÜTÇE BAŞKANLIĞI</a:t>
            </a:r>
          </a:p>
          <a:p>
            <a:r>
              <a:rPr lang="tr-TR" sz="2400" dirty="0">
                <a:solidFill>
                  <a:srgbClr val="FF0000"/>
                </a:solidFill>
                <a:latin typeface="Times" panose="02020603050405020304" pitchFamily="18" charset="0"/>
              </a:rPr>
              <a:t>     PERFORMANS PROGRAM GÖSTERGELERİ</a:t>
            </a:r>
          </a:p>
          <a:p>
            <a:endParaRPr lang="tr-TR" sz="2200" dirty="0">
              <a:solidFill>
                <a:srgbClr val="FF0000"/>
              </a:solidFill>
              <a:latin typeface="Times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dirty="0">
                <a:latin typeface="Times" panose="02020603050405020304" pitchFamily="18" charset="0"/>
              </a:rPr>
              <a:t>Ar-ge sonucu ticarileştirilen ürün sayısı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200" dirty="0">
                <a:latin typeface="Times" panose="02020603050405020304" pitchFamily="18" charset="0"/>
              </a:rPr>
              <a:t>  Araştırma merkezlerinin sanayi ile yaptığı proje sayısı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200" dirty="0">
                <a:latin typeface="Times" panose="02020603050405020304" pitchFamily="18" charset="0"/>
              </a:rPr>
              <a:t>  BAP kapsamında desteklenen araştırma projeleri sayısı…</a:t>
            </a:r>
          </a:p>
          <a:p>
            <a:r>
              <a:rPr lang="tr-TR" sz="2200" dirty="0">
                <a:latin typeface="Times" panose="02020603050405020304" pitchFamily="18" charset="0"/>
              </a:rPr>
              <a:t>    </a:t>
            </a:r>
            <a:r>
              <a:rPr lang="tr-TR" sz="2000" dirty="0">
                <a:latin typeface="Times" panose="02020603050405020304" pitchFamily="18" charset="0"/>
              </a:rPr>
              <a:t>ilgili göstergeler hakkında daha fazla bilgiye aşağıdaki linkten ulaşılabilir.</a:t>
            </a:r>
          </a:p>
          <a:p>
            <a:r>
              <a:rPr lang="tr-TR" dirty="0">
                <a:latin typeface="Times" panose="02020603050405020304" pitchFamily="18" charset="0"/>
              </a:rPr>
              <a:t>     </a:t>
            </a:r>
            <a:r>
              <a:rPr lang="tr-TR" sz="1200" u="sng" dirty="0">
                <a:solidFill>
                  <a:srgbClr val="0070C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https://www.sbb.gov.tr/wp-content/uploads/2020/04/ProgramButceEsaslarinaGorePerformansProgrami_izlemeRehberi.pdf</a:t>
            </a:r>
            <a:endParaRPr lang="tr-TR" sz="1000" u="sng" dirty="0">
              <a:solidFill>
                <a:srgbClr val="0070C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tr-TR" sz="1000" dirty="0">
              <a:solidFill>
                <a:srgbClr val="0070C0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856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-1" y="0"/>
            <a:ext cx="1875225" cy="6858000"/>
            <a:chOff x="-1" y="0"/>
            <a:chExt cx="1875225" cy="6858000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0"/>
              <a:ext cx="1875225" cy="6858000"/>
              <a:chOff x="-1" y="0"/>
              <a:chExt cx="1875225" cy="6840000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0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896982"/>
              </p:ext>
            </p:extLst>
          </p:nvPr>
        </p:nvGraphicFramePr>
        <p:xfrm>
          <a:off x="1800000" y="-1"/>
          <a:ext cx="10392000" cy="6875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0623">
                  <a:extLst>
                    <a:ext uri="{9D8B030D-6E8A-4147-A177-3AD203B41FA5}">
                      <a16:colId xmlns:a16="http://schemas.microsoft.com/office/drawing/2014/main" val="3209254539"/>
                    </a:ext>
                  </a:extLst>
                </a:gridCol>
                <a:gridCol w="7727148">
                  <a:extLst>
                    <a:ext uri="{9D8B030D-6E8A-4147-A177-3AD203B41FA5}">
                      <a16:colId xmlns:a16="http://schemas.microsoft.com/office/drawing/2014/main" val="1143326445"/>
                    </a:ext>
                  </a:extLst>
                </a:gridCol>
                <a:gridCol w="2264229">
                  <a:extLst>
                    <a:ext uri="{9D8B030D-6E8A-4147-A177-3AD203B41FA5}">
                      <a16:colId xmlns:a16="http://schemas.microsoft.com/office/drawing/2014/main" val="3612336981"/>
                    </a:ext>
                  </a:extLst>
                </a:gridCol>
              </a:tblGrid>
              <a:tr h="29602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rgbClr val="FF0000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ÜNİVERSİTEMİZ İÇ KONTROL UYUM EYLEM PLANI GÖSTERGELERİ</a:t>
                      </a:r>
                      <a:endParaRPr lang="tr-TR" sz="2000" b="0" i="0" u="none" strike="noStrike" dirty="0">
                        <a:solidFill>
                          <a:srgbClr val="FF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748148"/>
                  </a:ext>
                </a:extLst>
              </a:tr>
              <a:tr h="238457">
                <a:tc>
                  <a:txBody>
                    <a:bodyPr/>
                    <a:lstStyle/>
                    <a:p>
                      <a:pPr algn="ctr" fontAlgn="ctr"/>
                      <a:endParaRPr lang="tr-TR" sz="1500" u="none" strike="noStrike" dirty="0">
                        <a:effectLst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solidFill>
                            <a:srgbClr val="FF0000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Eylemler</a:t>
                      </a:r>
                      <a:endParaRPr lang="tr-TR" sz="1500" b="1" i="0" u="none" strike="noStrike" dirty="0">
                        <a:solidFill>
                          <a:srgbClr val="FF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solidFill>
                            <a:srgbClr val="FF0000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Çıktı/Sonuç</a:t>
                      </a:r>
                      <a:endParaRPr lang="tr-TR" sz="1500" b="1" i="0" u="none" strike="noStrike" dirty="0">
                        <a:solidFill>
                          <a:srgbClr val="FF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extLst>
                  <a:ext uri="{0D108BD9-81ED-4DB2-BD59-A6C34878D82A}">
                    <a16:rowId xmlns:a16="http://schemas.microsoft.com/office/drawing/2014/main" val="4269015689"/>
                  </a:ext>
                </a:extLst>
              </a:tr>
              <a:tr h="468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 dirty="0">
                          <a:effectLst/>
                        </a:rPr>
                        <a:t>1</a:t>
                      </a:r>
                      <a:endParaRPr lang="tr-TR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Üniversitemizin kurumsal amaç ve hedeflerini gerçekleştirmesine yönelik risk analizi yapılarak olası riskler takip edilecektir.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Oluşturulan Risk Harita Sayıları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extLst>
                  <a:ext uri="{0D108BD9-81ED-4DB2-BD59-A6C34878D82A}">
                    <a16:rowId xmlns:a16="http://schemas.microsoft.com/office/drawing/2014/main" val="1313474599"/>
                  </a:ext>
                </a:extLst>
              </a:tr>
              <a:tr h="468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>
                          <a:effectLst/>
                        </a:rPr>
                        <a:t>2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İç kontrol sistemi ve işleyişinin tüm personel tarafından sahiplenilmesi ve desteklenmesi için iç kontrol konusuna hizmet içi programlarda yer verilecektir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Verilen Eğitim Sayıları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extLst>
                  <a:ext uri="{0D108BD9-81ED-4DB2-BD59-A6C34878D82A}">
                    <a16:rowId xmlns:a16="http://schemas.microsoft.com/office/drawing/2014/main" val="91566524"/>
                  </a:ext>
                </a:extLst>
              </a:tr>
              <a:tr h="468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>
                          <a:effectLst/>
                        </a:rPr>
                        <a:t>3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Üst yönetici tarafından iç kontrol sistemi ve işleyişi hakkındaki beklentiler yönünde yöneticilere duyuru yapılacaktır.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Yapılan Duyuru Sayıları</a:t>
                      </a:r>
                      <a:endParaRPr lang="tr-TR" sz="15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extLst>
                  <a:ext uri="{0D108BD9-81ED-4DB2-BD59-A6C34878D82A}">
                    <a16:rowId xmlns:a16="http://schemas.microsoft.com/office/drawing/2014/main" val="1706390773"/>
                  </a:ext>
                </a:extLst>
              </a:tr>
              <a:tr h="468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>
                          <a:effectLst/>
                        </a:rPr>
                        <a:t>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Kurum Birim Yöneticilerinin Sorumlulukları Hakkında Bilgilendirme Toplantıları Yapılacaktır.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Yapılan Toplantı Sayıları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extLst>
                  <a:ext uri="{0D108BD9-81ED-4DB2-BD59-A6C34878D82A}">
                    <a16:rowId xmlns:a16="http://schemas.microsoft.com/office/drawing/2014/main" val="3222783596"/>
                  </a:ext>
                </a:extLst>
              </a:tr>
              <a:tr h="468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>
                          <a:effectLst/>
                        </a:rPr>
                        <a:t>5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Üniversitemiz personeline etik davranış ilkeleri duyurulacaktır.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Asılan Afiş ve Broşür Sayıları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extLst>
                  <a:ext uri="{0D108BD9-81ED-4DB2-BD59-A6C34878D82A}">
                    <a16:rowId xmlns:a16="http://schemas.microsoft.com/office/drawing/2014/main" val="2690631664"/>
                  </a:ext>
                </a:extLst>
              </a:tr>
              <a:tr h="468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>
                          <a:effectLst/>
                        </a:rPr>
                        <a:t>6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Üniversitemiz "Etik Sözleşmesi" bütün personele duyurulacak ve imzalatılarak dosyalarına konulacaktır.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İmzalanan Sözleşme Sayısı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extLst>
                  <a:ext uri="{0D108BD9-81ED-4DB2-BD59-A6C34878D82A}">
                    <a16:rowId xmlns:a16="http://schemas.microsoft.com/office/drawing/2014/main" val="1369772033"/>
                  </a:ext>
                </a:extLst>
              </a:tr>
              <a:tr h="468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>
                          <a:effectLst/>
                        </a:rPr>
                        <a:t>7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Üniversitemiz etik kuralları personelin çalışma ofislerinde görülebilecek şekilde asılı bulunacaktır.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Uygun mekanlara asılan Etik Panoları Sayısı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extLst>
                  <a:ext uri="{0D108BD9-81ED-4DB2-BD59-A6C34878D82A}">
                    <a16:rowId xmlns:a16="http://schemas.microsoft.com/office/drawing/2014/main" val="3307869334"/>
                  </a:ext>
                </a:extLst>
              </a:tr>
              <a:tr h="2384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>
                          <a:effectLst/>
                        </a:rPr>
                        <a:t>8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Kurum faaliyetleri hakkında Kamuoyu sürekli bilgilendirilecektir.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Yayınlanan rapor sayıları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extLst>
                  <a:ext uri="{0D108BD9-81ED-4DB2-BD59-A6C34878D82A}">
                    <a16:rowId xmlns:a16="http://schemas.microsoft.com/office/drawing/2014/main" val="24684174"/>
                  </a:ext>
                </a:extLst>
              </a:tr>
              <a:tr h="468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>
                          <a:effectLst/>
                        </a:rPr>
                        <a:t>9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Hizmet verilenlere adil ve eşit davranılması için personellere eğitim verilecektir.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Verilen Eğitim/Seminer Sayıları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extLst>
                  <a:ext uri="{0D108BD9-81ED-4DB2-BD59-A6C34878D82A}">
                    <a16:rowId xmlns:a16="http://schemas.microsoft.com/office/drawing/2014/main" val="3662984365"/>
                  </a:ext>
                </a:extLst>
              </a:tr>
              <a:tr h="468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>
                          <a:effectLst/>
                        </a:rPr>
                        <a:t>10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Üniversite personeli ve hizmet verilenlere yönelik memnuniyet ve öz değerlendirme anket formları düzenlenecektir.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Yapılan Memnuniyet Anket Sayıları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extLst>
                  <a:ext uri="{0D108BD9-81ED-4DB2-BD59-A6C34878D82A}">
                    <a16:rowId xmlns:a16="http://schemas.microsoft.com/office/drawing/2014/main" val="981988708"/>
                  </a:ext>
                </a:extLst>
              </a:tr>
              <a:tr h="4687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>
                          <a:effectLst/>
                        </a:rPr>
                        <a:t>11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Hizmet alınan tedarikçilere yönelik değerlendirme anket formları düzenlenecektir.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Tedarikçi Değerlendirme Anket Form Sayıları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extLst>
                  <a:ext uri="{0D108BD9-81ED-4DB2-BD59-A6C34878D82A}">
                    <a16:rowId xmlns:a16="http://schemas.microsoft.com/office/drawing/2014/main" val="1234665252"/>
                  </a:ext>
                </a:extLst>
              </a:tr>
              <a:tr h="6989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>
                          <a:effectLst/>
                        </a:rPr>
                        <a:t>12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Üniversite hizmet binaları ve kampüsü içindeki uygun yerlere dilek/şikâyet ve öneri kutusu konulup, web sayfasında dilek/şikâyet ve öneri bölümü aktif halde kullanılacaktır.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Dilek/Şikâyet ve Öneri Kutusu Sayısı, Online Başvuru Sayıları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extLst>
                  <a:ext uri="{0D108BD9-81ED-4DB2-BD59-A6C34878D82A}">
                    <a16:rowId xmlns:a16="http://schemas.microsoft.com/office/drawing/2014/main" val="3953732214"/>
                  </a:ext>
                </a:extLst>
              </a:tr>
              <a:tr h="6989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500" u="none" strike="noStrike">
                          <a:effectLst/>
                        </a:rPr>
                        <a:t>13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İdarenin faaliyetlerine ilişkin tüm bilgi ve belgelerin doğru, tam ve güvenilir olması amacıyla, idarenin faaliyetlerine yönelik olarak düzenlenen/düzenlenecek olan   iç ve dış denetim raporları değerlendirilecektir.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5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Denetim Rapor Sayıları</a:t>
                      </a:r>
                      <a:endParaRPr lang="tr-TR" sz="15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8685" marR="8685" marT="8685" marB="0" anchor="ctr"/>
                </a:tc>
                <a:extLst>
                  <a:ext uri="{0D108BD9-81ED-4DB2-BD59-A6C34878D82A}">
                    <a16:rowId xmlns:a16="http://schemas.microsoft.com/office/drawing/2014/main" val="3526773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373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-1" y="0"/>
            <a:ext cx="1875225" cy="6858000"/>
            <a:chOff x="-1" y="0"/>
            <a:chExt cx="1875225" cy="6858000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0"/>
              <a:ext cx="1875225" cy="6858000"/>
              <a:chOff x="-1" y="0"/>
              <a:chExt cx="1875225" cy="6840000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0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404560"/>
              </p:ext>
            </p:extLst>
          </p:nvPr>
        </p:nvGraphicFramePr>
        <p:xfrm>
          <a:off x="1829553" y="0"/>
          <a:ext cx="10362446" cy="6911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957">
                  <a:extLst>
                    <a:ext uri="{9D8B030D-6E8A-4147-A177-3AD203B41FA5}">
                      <a16:colId xmlns:a16="http://schemas.microsoft.com/office/drawing/2014/main" val="426402126"/>
                    </a:ext>
                  </a:extLst>
                </a:gridCol>
                <a:gridCol w="4395019">
                  <a:extLst>
                    <a:ext uri="{9D8B030D-6E8A-4147-A177-3AD203B41FA5}">
                      <a16:colId xmlns:a16="http://schemas.microsoft.com/office/drawing/2014/main" val="1837575462"/>
                    </a:ext>
                  </a:extLst>
                </a:gridCol>
                <a:gridCol w="353961">
                  <a:extLst>
                    <a:ext uri="{9D8B030D-6E8A-4147-A177-3AD203B41FA5}">
                      <a16:colId xmlns:a16="http://schemas.microsoft.com/office/drawing/2014/main" val="2024580576"/>
                    </a:ext>
                  </a:extLst>
                </a:gridCol>
                <a:gridCol w="5245509">
                  <a:extLst>
                    <a:ext uri="{9D8B030D-6E8A-4147-A177-3AD203B41FA5}">
                      <a16:colId xmlns:a16="http://schemas.microsoft.com/office/drawing/2014/main" val="2442743121"/>
                    </a:ext>
                  </a:extLst>
                </a:gridCol>
              </a:tblGrid>
              <a:tr h="42766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2200" u="none" strike="noStrike" dirty="0">
                          <a:solidFill>
                            <a:srgbClr val="FF0000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STRATEJİK PLAN TEMEL PERFORMANS GÖSTERGELERİ</a:t>
                      </a:r>
                      <a:endParaRPr lang="tr-TR" sz="2200" b="0" i="0" u="none" strike="noStrike" dirty="0">
                        <a:solidFill>
                          <a:srgbClr val="FF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039810"/>
                  </a:ext>
                </a:extLst>
              </a:tr>
              <a:tr h="469491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tr-TR" sz="2200" u="none" strike="noStrike" dirty="0">
                          <a:solidFill>
                            <a:srgbClr val="FF0000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EĞİTİM</a:t>
                      </a:r>
                      <a:endParaRPr lang="tr-TR" sz="2200" b="0" i="0" u="none" strike="noStrike" dirty="0">
                        <a:solidFill>
                          <a:srgbClr val="FF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1.1.1.Geliştirilen uygulama ağırlıklı ders sayısı,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tr-TR" sz="2200" u="none" strike="noStrike" dirty="0">
                          <a:solidFill>
                            <a:srgbClr val="FF0000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ARAŞTIRMA</a:t>
                      </a:r>
                      <a:endParaRPr lang="tr-TR" sz="2200" b="0" i="0" u="none" strike="noStrike" dirty="0">
                        <a:solidFill>
                          <a:srgbClr val="FF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2.1.1.Ulusal (TÜBİTAK vb.), uluslararası proje başvurularının sayısı,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extLst>
                  <a:ext uri="{0D108BD9-81ED-4DB2-BD59-A6C34878D82A}">
                    <a16:rowId xmlns:a16="http://schemas.microsoft.com/office/drawing/2014/main" val="4195850734"/>
                  </a:ext>
                </a:extLst>
              </a:tr>
              <a:tr h="4694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1.1.2.Temin edilen veya geliştirilen eğitim yazılımı sayısı,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2.1.2.BAP proje başvurularının sayısı,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extLst>
                  <a:ext uri="{0D108BD9-81ED-4DB2-BD59-A6C34878D82A}">
                    <a16:rowId xmlns:a16="http://schemas.microsoft.com/office/drawing/2014/main" val="506337153"/>
                  </a:ext>
                </a:extLst>
              </a:tr>
              <a:tr h="83809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1.1.3.Seçmeli ders havuzundaki yenilikçi, özgün ders sayısı,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2.1.3.Projeler Ofisi Genel Koordinatörlüğünce gerçekleştirilen proje eğitimlerinin sayısı (Yabancı dil desteği, proje hazırlama, bilgilendirme vb.),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extLst>
                  <a:ext uri="{0D108BD9-81ED-4DB2-BD59-A6C34878D82A}">
                    <a16:rowId xmlns:a16="http://schemas.microsoft.com/office/drawing/2014/main" val="20686729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1.2.1.Sektörlerin öncü kuruluşlarıyla yapılan staj programı, iş birliği sayısı,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282321"/>
                  </a:ext>
                </a:extLst>
              </a:tr>
              <a:tr h="4854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2.1.4.Öğretim üyesi başına düşen ulusal-uluslararası yayın sayısı,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extLst>
                  <a:ext uri="{0D108BD9-81ED-4DB2-BD59-A6C34878D82A}">
                    <a16:rowId xmlns:a16="http://schemas.microsoft.com/office/drawing/2014/main" val="208335583"/>
                  </a:ext>
                </a:extLst>
              </a:tr>
              <a:tr h="4694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PG.1.2.2.Staja gönderilen öğrenci sayısı,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2.2.1.Dış paydaşlarla ortak yürütülen araştırma projesi sayısı,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extLst>
                  <a:ext uri="{0D108BD9-81ED-4DB2-BD59-A6C34878D82A}">
                    <a16:rowId xmlns:a16="http://schemas.microsoft.com/office/drawing/2014/main" val="1733165304"/>
                  </a:ext>
                </a:extLst>
              </a:tr>
              <a:tr h="4854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1.3.1.Disiplinlerarası çalışma yürüten akademik personel sayısı,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2.2.2.Sektör ortaklı lisansüstü tez sayısı,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extLst>
                  <a:ext uri="{0D108BD9-81ED-4DB2-BD59-A6C34878D82A}">
                    <a16:rowId xmlns:a16="http://schemas.microsoft.com/office/drawing/2014/main" val="1601846699"/>
                  </a:ext>
                </a:extLst>
              </a:tr>
              <a:tr h="46949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1.3.2.Laboratuvarlarda istihdam edilen destek personeli sayısı,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2.2.3.Sektöre verilen danışmanlık hizmeti sayısı,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extLst>
                  <a:ext uri="{0D108BD9-81ED-4DB2-BD59-A6C34878D82A}">
                    <a16:rowId xmlns:a16="http://schemas.microsoft.com/office/drawing/2014/main" val="321164453"/>
                  </a:ext>
                </a:extLst>
              </a:tr>
              <a:tr h="24272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1.3.3.Kurulan laboratuvar sayısı,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2.2.4.İmzalanan iş birliği protokolü sayısı,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extLst>
                  <a:ext uri="{0D108BD9-81ED-4DB2-BD59-A6C34878D82A}">
                    <a16:rowId xmlns:a16="http://schemas.microsoft.com/office/drawing/2014/main" val="201337907"/>
                  </a:ext>
                </a:extLst>
              </a:tr>
              <a:tr h="37384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1.4.1.Uluslararası yapılan iş birliği sayısı,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2.3.1.Dış kaynaklı sağlanan toplam katkı miktarı,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extLst>
                  <a:ext uri="{0D108BD9-81ED-4DB2-BD59-A6C34878D82A}">
                    <a16:rowId xmlns:a16="http://schemas.microsoft.com/office/drawing/2014/main" val="26901870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1.4.2.Değişim programları kapsamında gelen öğrenci/ personel sayısı,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05684"/>
                  </a:ext>
                </a:extLst>
              </a:tr>
              <a:tr h="4854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2.3.2.Araştırma faaliyetlerine ayrılan bütçe miktarı (BAP, eş finansman)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extLst>
                  <a:ext uri="{0D108BD9-81ED-4DB2-BD59-A6C34878D82A}">
                    <a16:rowId xmlns:a16="http://schemas.microsoft.com/office/drawing/2014/main" val="852139901"/>
                  </a:ext>
                </a:extLst>
              </a:tr>
              <a:tr h="4854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1.4.3.Değişim programları kapsamında giden öğrenci/ personel sayısı,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2.3.3.SCI-exp. yayın teşvik ödülü miktarı,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extLst>
                  <a:ext uri="{0D108BD9-81ED-4DB2-BD59-A6C34878D82A}">
                    <a16:rowId xmlns:a16="http://schemas.microsoft.com/office/drawing/2014/main" val="1022308536"/>
                  </a:ext>
                </a:extLst>
              </a:tr>
              <a:tr h="4854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1.4.4.Yabancı dil eğitimi veren öğretim üyesi sayısı,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2.3.4.Dış kaynaklarla sağlanacak (vakıf vb.) patent faydalı model teşvik ödülü miktarı,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extLst>
                  <a:ext uri="{0D108BD9-81ED-4DB2-BD59-A6C34878D82A}">
                    <a16:rowId xmlns:a16="http://schemas.microsoft.com/office/drawing/2014/main" val="3534995205"/>
                  </a:ext>
                </a:extLst>
              </a:tr>
              <a:tr h="4854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1.4.5.Yabancı uyruklu öğrenci oranı (%),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2.3.5.Dış kaynaklarla sağlanacak (vakıf vb.) uluslararası bildiri teşvik ödülü miktarı,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7693" marR="7693" marT="7693" marB="0" anchor="ctr"/>
                </a:tc>
                <a:extLst>
                  <a:ext uri="{0D108BD9-81ED-4DB2-BD59-A6C34878D82A}">
                    <a16:rowId xmlns:a16="http://schemas.microsoft.com/office/drawing/2014/main" val="1936854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398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-1" y="0"/>
            <a:ext cx="1875225" cy="6858000"/>
            <a:chOff x="-1" y="0"/>
            <a:chExt cx="1875225" cy="6858000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0"/>
              <a:ext cx="1875225" cy="6858000"/>
              <a:chOff x="-1" y="0"/>
              <a:chExt cx="1875225" cy="6840000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0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61002"/>
              </p:ext>
            </p:extLst>
          </p:nvPr>
        </p:nvGraphicFramePr>
        <p:xfrm>
          <a:off x="1829555" y="-3"/>
          <a:ext cx="10362444" cy="6922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345">
                  <a:extLst>
                    <a:ext uri="{9D8B030D-6E8A-4147-A177-3AD203B41FA5}">
                      <a16:colId xmlns:a16="http://schemas.microsoft.com/office/drawing/2014/main" val="3242295559"/>
                    </a:ext>
                  </a:extLst>
                </a:gridCol>
                <a:gridCol w="4825590">
                  <a:extLst>
                    <a:ext uri="{9D8B030D-6E8A-4147-A177-3AD203B41FA5}">
                      <a16:colId xmlns:a16="http://schemas.microsoft.com/office/drawing/2014/main" val="4245015031"/>
                    </a:ext>
                  </a:extLst>
                </a:gridCol>
                <a:gridCol w="324465">
                  <a:extLst>
                    <a:ext uri="{9D8B030D-6E8A-4147-A177-3AD203B41FA5}">
                      <a16:colId xmlns:a16="http://schemas.microsoft.com/office/drawing/2014/main" val="2928232340"/>
                    </a:ext>
                  </a:extLst>
                </a:gridCol>
                <a:gridCol w="4921044">
                  <a:extLst>
                    <a:ext uri="{9D8B030D-6E8A-4147-A177-3AD203B41FA5}">
                      <a16:colId xmlns:a16="http://schemas.microsoft.com/office/drawing/2014/main" val="1496909048"/>
                    </a:ext>
                  </a:extLst>
                </a:gridCol>
              </a:tblGrid>
              <a:tr h="27516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rgbClr val="FF0000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STRATEJİK PLAN TEMEL PERFORMANS GÖSTERGELERİ</a:t>
                      </a:r>
                      <a:endParaRPr lang="tr-TR" sz="1800" b="0" i="0" u="none" strike="noStrike" dirty="0">
                        <a:solidFill>
                          <a:srgbClr val="FF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064918"/>
                  </a:ext>
                </a:extLst>
              </a:tr>
              <a:tr h="249784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rgbClr val="FF0000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GİRİŞİMCİLİK</a:t>
                      </a:r>
                      <a:endParaRPr lang="tr-TR" sz="1800" b="0" i="0" u="none" strike="noStrike" dirty="0">
                        <a:solidFill>
                          <a:srgbClr val="FF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3.1.1.Teknokent’te yer alacak şirket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rgbClr val="FF0000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KURUMSAL KAPASİTE</a:t>
                      </a:r>
                      <a:endParaRPr lang="tr-TR" sz="1800" b="0" i="0" u="none" strike="noStrike" dirty="0">
                        <a:solidFill>
                          <a:srgbClr val="FF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5.1.1.Bilişim altyapısının iş planlarına göre tamamlanma oranı,</a:t>
                      </a:r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486512775"/>
                  </a:ext>
                </a:extLst>
              </a:tr>
              <a:tr h="2497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3.1.2.Girişimcilik alanında verilen ders, eğitim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5.1.2.Teknoloji ve bilişim altyapısına ayrılan bütçeninoranı,</a:t>
                      </a:r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1571951461"/>
                  </a:ext>
                </a:extLst>
              </a:tr>
              <a:tr h="3953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3.1.3.Mezun Takip Sistemine kayıtlı mezun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5.1.3.İdari ve akademik personelin bilişim alanındaki adaptasyonları için alınan hizmet içi eğitim sayısı,</a:t>
                      </a:r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3945140557"/>
                  </a:ext>
                </a:extLst>
              </a:tr>
              <a:tr h="2497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3.1.4.Patent, faydalı model başvuru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5.1.4.Sıfır atık-geri dönüşüm sistemleri kapsamında yapılan harcama,</a:t>
                      </a:r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3276080628"/>
                  </a:ext>
                </a:extLst>
              </a:tr>
              <a:tr h="3953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3.2.1.Kariyer Merkezi tarafından yapılan sektörel eğilim analiz çalışmalarının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5.1.5.Yenilenebilir enerji kaynakları kapsamında yapılan harcama,</a:t>
                      </a:r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4113634098"/>
                  </a:ext>
                </a:extLst>
              </a:tr>
              <a:tr h="3953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3.2.2.Tanıtımı yapılan (TÜBİTAK vb. dış kaynaklı ) girişimcilik programlarının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5.2.1.Yayımlanan güncel tanıtım filmi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1395507797"/>
                  </a:ext>
                </a:extLst>
              </a:tr>
              <a:tr h="3953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3.2.3.Tanıtım programlarına (TÜBİTAK vb. dış kaynaklı ) katılan kişi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PG.5.2.2.Gerçekleştirilen, katılım sağlanan tanıtım etkinliği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2663127063"/>
                  </a:ext>
                </a:extLst>
              </a:tr>
              <a:tr h="3953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3.2.4.Ürüne dönüşen tezlerin, tüm lisansüstü tezlere oranı,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PG.5.2.3.İç paydaş memnuniyetini/aidiyetini geliştirmeye yönelik etkinlik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2765500355"/>
                  </a:ext>
                </a:extLst>
              </a:tr>
              <a:tr h="3953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3.2.5.Dış kaynaklı desteklenmek üzere sunulan/yürütülen girişimcilik projesi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PG.5.2.4 Mezunlar için düzenlenen etkinlik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3277053697"/>
                  </a:ext>
                </a:extLst>
              </a:tr>
              <a:tr h="249784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solidFill>
                            <a:srgbClr val="FF0000"/>
                          </a:solidFill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TOPLUMSAL KATKI</a:t>
                      </a:r>
                      <a:endParaRPr lang="tr-TR" sz="1800" b="0" i="0" u="none" strike="noStrike" dirty="0">
                        <a:solidFill>
                          <a:srgbClr val="FF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4.1.1.Sektörle yapılan görüşme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5.3.1.Kalite yönetimi kapsamında alınan ve verilen eğitim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1010742661"/>
                  </a:ext>
                </a:extLst>
              </a:tr>
              <a:tr h="3953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4.1.2.Bilimsel, sosyokültürel faaliyet (çalıştay/sempozyum)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5.3.2.Kalite komisyonu/koordinatörlüğü tarafından yapılan toplantı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2487608801"/>
                  </a:ext>
                </a:extLst>
              </a:tr>
              <a:tr h="2497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4.2.1.Araştırma-uygulama merkezlerinde verilen eğitim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5.3.3.Kalite güvence kapsamında yapılan iyileştirme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429995913"/>
                  </a:ext>
                </a:extLst>
              </a:tr>
              <a:tr h="2497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4.2.2.Eğitimlere katılım sağlayan katılımcı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5.4.1.Bölümler bazında norm/norm dışı akademik personel oranı,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3516179182"/>
                  </a:ext>
                </a:extLst>
              </a:tr>
              <a:tr h="3953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4.2.3.Sektör-üniversite arasında gerçekleşen toplantı, etkinlik vb.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5.4.2.Birim ihtiyaç analizlerinin gerçekleşme oranı,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2413597405"/>
                  </a:ext>
                </a:extLst>
              </a:tr>
              <a:tr h="3953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4.3.1.Basılı süreli/süresiz yayın sayısı,</a:t>
                      </a:r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5.4.3.Yükseköğretim Kurulu Başkanlığı Kariyer-Liyakat Modülü aracılığıyla istihdam edilen öğretim üyesi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3684265275"/>
                  </a:ext>
                </a:extLst>
              </a:tr>
              <a:tr h="39533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4.3.2.Bilimsel-sosyal sorumluluk projelerine verilen destek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5.4.4.Akademik, idari, destek personele görev etkinliğini ve verimini artırmaya yönelik verilen hizmet içi eğitim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2355971607"/>
                  </a:ext>
                </a:extLst>
              </a:tr>
              <a:tr h="2497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4.3.3.Ortaöğretim kurumlarına danışmanlık için görevlendirilen akademisyen sayısı,</a:t>
                      </a:r>
                      <a:endParaRPr lang="tr-TR" sz="1300" b="0" i="0" u="none" strike="noStrike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5.5.1.Basılı, görsel ve işitsel, elektronik materyal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801469233"/>
                  </a:ext>
                </a:extLst>
              </a:tr>
              <a:tr h="2497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5.5.2.Kütüphane kaynaklarına ayrılan toplam bütçe,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2604623587"/>
                  </a:ext>
                </a:extLst>
              </a:tr>
              <a:tr h="2000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4.3.4.Yabancı dil becerilerini geliştirmeye yönelik yapılan etkinlik sayısı (mini TED, </a:t>
                      </a:r>
                      <a:r>
                        <a:rPr lang="tr-TR" sz="1300" u="none" strike="noStrike" dirty="0" err="1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Talks</a:t>
                      </a:r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 vb.),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5.5.3.Soyokültürel öğrenci kulüp sayısı,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49672316"/>
                  </a:ext>
                </a:extLst>
              </a:tr>
              <a:tr h="43118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300" u="none" strike="noStrike" dirty="0">
                          <a:effectLst/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PG 5.5.4.Sosyokültürel sportif vb. alanlarda kapasiteyi artırıcı dış paydaşlarla imzalanan iş birliği protokolü sayısı.</a:t>
                      </a:r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marL="4868" marR="4868" marT="4868" marB="0" anchor="ctr"/>
                </a:tc>
                <a:extLst>
                  <a:ext uri="{0D108BD9-81ED-4DB2-BD59-A6C34878D82A}">
                    <a16:rowId xmlns:a16="http://schemas.microsoft.com/office/drawing/2014/main" val="402651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289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-266509" y="0"/>
            <a:ext cx="1875225" cy="6858000"/>
            <a:chOff x="-1" y="0"/>
            <a:chExt cx="1875225" cy="6858000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0"/>
              <a:ext cx="1875225" cy="6858000"/>
              <a:chOff x="-1" y="0"/>
              <a:chExt cx="1875225" cy="6840000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0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sp>
        <p:nvSpPr>
          <p:cNvPr id="3" name="Dikdörtgen 2"/>
          <p:cNvSpPr/>
          <p:nvPr/>
        </p:nvSpPr>
        <p:spPr>
          <a:xfrm>
            <a:off x="1608715" y="847493"/>
            <a:ext cx="102457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FF0000"/>
                </a:solidFill>
                <a:latin typeface="Times" panose="02020603050405020304" pitchFamily="18" charset="0"/>
              </a:rPr>
              <a:t> </a:t>
            </a:r>
            <a:r>
              <a:rPr lang="tr-TR" dirty="0">
                <a:solidFill>
                  <a:srgbClr val="C00000"/>
                </a:solidFill>
                <a:latin typeface="Times" panose="02020603050405020304" pitchFamily="18" charset="0"/>
              </a:rPr>
              <a:t>ORTAK VERİ HAVUZU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1775502" y="1668619"/>
            <a:ext cx="97693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  <a:hlinkClick r:id="rId4"/>
              </a:rPr>
              <a:t>https://strateji.sivas.edu.tr/media/uploads/images/TUM-GOSTERGELERIN--KARSILASTIRMASI.xlsx</a:t>
            </a:r>
            <a:endParaRPr lang="tr-TR" dirty="0">
              <a:solidFill>
                <a:srgbClr val="00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tr-TR" dirty="0">
              <a:solidFill>
                <a:srgbClr val="00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Ortak veri havuzuna bu linkten ulaşabilirsiniz.</a:t>
            </a:r>
            <a:endParaRPr lang="tr-TR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tr-TR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FAF5D5D7-7371-44A8-A166-0E992E8198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5502" y="2833687"/>
            <a:ext cx="10079001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226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-266509" y="0"/>
            <a:ext cx="1875225" cy="6858000"/>
            <a:chOff x="-1" y="0"/>
            <a:chExt cx="1875225" cy="6858000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0"/>
              <a:ext cx="1875225" cy="6858000"/>
              <a:chOff x="-1" y="0"/>
              <a:chExt cx="1875225" cy="6840000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0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sp>
        <p:nvSpPr>
          <p:cNvPr id="6" name="Dikdörtgen 5"/>
          <p:cNvSpPr/>
          <p:nvPr/>
        </p:nvSpPr>
        <p:spPr>
          <a:xfrm>
            <a:off x="1889802" y="1706719"/>
            <a:ext cx="97693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Teşekkürler…</a:t>
            </a:r>
            <a:endParaRPr lang="tr-TR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3" name="Unvan 12">
            <a:extLst>
              <a:ext uri="{FF2B5EF4-FFF2-40B4-BE49-F238E27FC236}">
                <a16:creationId xmlns:a16="http://schemas.microsoft.com/office/drawing/2014/main" id="{EE8F40C7-DF08-4FCF-92C2-780FF1697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4975" y="2371724"/>
            <a:ext cx="3562350" cy="1590675"/>
          </a:xfrm>
        </p:spPr>
        <p:txBody>
          <a:bodyPr>
            <a:normAutofit/>
          </a:bodyPr>
          <a:lstStyle/>
          <a:p>
            <a:r>
              <a:rPr lang="tr-TR" sz="5500" b="1" dirty="0"/>
              <a:t>SGDB</a:t>
            </a:r>
          </a:p>
        </p:txBody>
      </p:sp>
    </p:spTree>
    <p:extLst>
      <p:ext uri="{BB962C8B-B14F-4D97-AF65-F5344CB8AC3E}">
        <p14:creationId xmlns:p14="http://schemas.microsoft.com/office/powerpoint/2010/main" val="62723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:a16="http://schemas.microsoft.com/office/drawing/2014/main" id="{BF8C5581-0108-4169-B131-B91C06EDB6F0}"/>
              </a:ext>
            </a:extLst>
          </p:cNvPr>
          <p:cNvSpPr/>
          <p:nvPr/>
        </p:nvSpPr>
        <p:spPr>
          <a:xfrm>
            <a:off x="1984248" y="1"/>
            <a:ext cx="8823960" cy="1624915"/>
          </a:xfrm>
          <a:prstGeom prst="rect">
            <a:avLst/>
          </a:prstGeom>
          <a:ln>
            <a:noFill/>
          </a:ln>
        </p:spPr>
        <p:txBody>
          <a:bodyPr wrap="square" lIns="0" tIns="576000" rIns="0" bIns="576000">
            <a:spAutoFit/>
          </a:bodyPr>
          <a:lstStyle/>
          <a:p>
            <a:pPr algn="ctr"/>
            <a:r>
              <a:rPr lang="tr-TR" sz="3000" b="1" dirty="0">
                <a:solidFill>
                  <a:srgbClr val="C00000"/>
                </a:solidFill>
                <a:latin typeface="Times" panose="02020603050405020304" pitchFamily="18" charset="0"/>
              </a:rPr>
              <a:t>SUNU PLANI</a:t>
            </a:r>
          </a:p>
        </p:txBody>
      </p:sp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-1" y="0"/>
            <a:ext cx="1875225" cy="6858000"/>
            <a:chOff x="-1" y="0"/>
            <a:chExt cx="1875225" cy="6858000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0"/>
              <a:ext cx="1875225" cy="6858000"/>
              <a:chOff x="-1" y="0"/>
              <a:chExt cx="1875225" cy="6840000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0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sp>
        <p:nvSpPr>
          <p:cNvPr id="4" name="Dikdörtgen 3">
            <a:extLst>
              <a:ext uri="{FF2B5EF4-FFF2-40B4-BE49-F238E27FC236}">
                <a16:creationId xmlns:a16="http://schemas.microsoft.com/office/drawing/2014/main" id="{6D50E6BD-3CDB-45A4-BD63-4E0A12A8EC7D}"/>
              </a:ext>
            </a:extLst>
          </p:cNvPr>
          <p:cNvSpPr/>
          <p:nvPr/>
        </p:nvSpPr>
        <p:spPr>
          <a:xfrm>
            <a:off x="2340862" y="1051560"/>
            <a:ext cx="9483371" cy="5185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>
                <a:latin typeface="Times" panose="02020603050405020304" pitchFamily="18" charset="0"/>
              </a:rPr>
              <a:t>SUNUNUN AMACI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>
                <a:latin typeface="Times" panose="02020603050405020304" pitchFamily="18" charset="0"/>
              </a:rPr>
              <a:t>PERFORMANS GÖSTERGESİ TANIMI VE ÖRNEKLENDİRME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>
                <a:latin typeface="Times" panose="02020603050405020304" pitchFamily="18" charset="0"/>
              </a:rPr>
              <a:t>PERFORMANS GÖSTERGELERİMİZİN BELİRLENMESİ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>
                <a:latin typeface="Times" panose="02020603050405020304" pitchFamily="18" charset="0"/>
              </a:rPr>
              <a:t>SÜREÇ YÖNETİMİ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>
                <a:latin typeface="Times" panose="02020603050405020304" pitchFamily="18" charset="0"/>
              </a:rPr>
              <a:t>İZLEME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>
                <a:latin typeface="Times" panose="02020603050405020304" pitchFamily="18" charset="0"/>
              </a:rPr>
              <a:t>GÖSTERGELER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800" dirty="0">
                <a:latin typeface="Times" panose="02020603050405020304" pitchFamily="18" charset="0"/>
              </a:rPr>
              <a:t>ORTAK VERİ HAVUZU ÇALIŞMALARI</a:t>
            </a:r>
          </a:p>
        </p:txBody>
      </p:sp>
    </p:spTree>
    <p:extLst>
      <p:ext uri="{BB962C8B-B14F-4D97-AF65-F5344CB8AC3E}">
        <p14:creationId xmlns:p14="http://schemas.microsoft.com/office/powerpoint/2010/main" val="269537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:a16="http://schemas.microsoft.com/office/drawing/2014/main" id="{BF8C5581-0108-4169-B131-B91C06EDB6F0}"/>
              </a:ext>
            </a:extLst>
          </p:cNvPr>
          <p:cNvSpPr/>
          <p:nvPr/>
        </p:nvSpPr>
        <p:spPr>
          <a:xfrm>
            <a:off x="1984248" y="1"/>
            <a:ext cx="8823960" cy="1624915"/>
          </a:xfrm>
          <a:prstGeom prst="rect">
            <a:avLst/>
          </a:prstGeom>
          <a:ln>
            <a:noFill/>
          </a:ln>
        </p:spPr>
        <p:txBody>
          <a:bodyPr wrap="square" lIns="0" tIns="576000" rIns="0" bIns="576000">
            <a:spAutoFit/>
          </a:bodyPr>
          <a:lstStyle/>
          <a:p>
            <a:pPr algn="ctr"/>
            <a:r>
              <a:rPr lang="tr-TR" sz="3000" b="1" dirty="0">
                <a:solidFill>
                  <a:srgbClr val="C00000"/>
                </a:solidFill>
                <a:latin typeface="Times" panose="02020603050405020304" pitchFamily="18" charset="0"/>
              </a:rPr>
              <a:t>SUNU PLANI</a:t>
            </a:r>
          </a:p>
        </p:txBody>
      </p:sp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-1" y="0"/>
            <a:ext cx="1875225" cy="6858000"/>
            <a:chOff x="-1" y="0"/>
            <a:chExt cx="1875225" cy="6858000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0"/>
              <a:ext cx="1875225" cy="6858000"/>
              <a:chOff x="-1" y="0"/>
              <a:chExt cx="1875225" cy="6840000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0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sp>
        <p:nvSpPr>
          <p:cNvPr id="4" name="Dikdörtgen 3">
            <a:extLst>
              <a:ext uri="{FF2B5EF4-FFF2-40B4-BE49-F238E27FC236}">
                <a16:creationId xmlns:a16="http://schemas.microsoft.com/office/drawing/2014/main" id="{6D50E6BD-3CDB-45A4-BD63-4E0A12A8EC7D}"/>
              </a:ext>
            </a:extLst>
          </p:cNvPr>
          <p:cNvSpPr/>
          <p:nvPr/>
        </p:nvSpPr>
        <p:spPr>
          <a:xfrm>
            <a:off x="2167766" y="1399032"/>
            <a:ext cx="9262234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>
                <a:solidFill>
                  <a:srgbClr val="C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GÖSTERGE SETLERİ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Times" panose="02020603050405020304" pitchFamily="18" charset="0"/>
                <a:cs typeface="Times" panose="02020603050405020304" pitchFamily="18" charset="0"/>
              </a:rPr>
              <a:t>*</a:t>
            </a:r>
            <a:r>
              <a:rPr lang="tr-TR" sz="2200" dirty="0">
                <a:latin typeface="Times" panose="02020603050405020304" pitchFamily="18" charset="0"/>
                <a:cs typeface="Times" panose="02020603050405020304" pitchFamily="18" charset="0"/>
              </a:rPr>
              <a:t>YÖK ÜNİVERSİTE İZLEME VE DEĞERLENDİRME GÖSTERGELERİ </a:t>
            </a:r>
          </a:p>
          <a:p>
            <a:pPr>
              <a:lnSpc>
                <a:spcPct val="150000"/>
              </a:lnSpc>
            </a:pPr>
            <a:r>
              <a:rPr lang="tr-TR" sz="2200" dirty="0">
                <a:latin typeface="Times" panose="02020603050405020304" pitchFamily="18" charset="0"/>
              </a:rPr>
              <a:t>*YÖK ARAŞTIRMA ÜNİVERSİTESİ GÖSTERGELERİ</a:t>
            </a:r>
          </a:p>
          <a:p>
            <a:pPr>
              <a:lnSpc>
                <a:spcPct val="150000"/>
              </a:lnSpc>
            </a:pPr>
            <a:r>
              <a:rPr lang="tr-TR" sz="2200" dirty="0">
                <a:latin typeface="Times" panose="02020603050405020304" pitchFamily="18" charset="0"/>
              </a:rPr>
              <a:t>*TÜBİTAK GİRİŞİMCİ VE YENİLİKCİ ÜNİVERSİTE ENDEKSİ</a:t>
            </a:r>
          </a:p>
          <a:p>
            <a:pPr>
              <a:lnSpc>
                <a:spcPct val="150000"/>
              </a:lnSpc>
            </a:pPr>
            <a:r>
              <a:rPr lang="tr-TR" sz="2200" dirty="0">
                <a:latin typeface="Times" panose="02020603050405020304" pitchFamily="18" charset="0"/>
              </a:rPr>
              <a:t>*YÖK KALİTE KURULU GÖSTERGELERİ</a:t>
            </a:r>
          </a:p>
          <a:p>
            <a:pPr>
              <a:lnSpc>
                <a:spcPct val="150000"/>
              </a:lnSpc>
            </a:pPr>
            <a:r>
              <a:rPr lang="tr-TR" sz="2200" dirty="0">
                <a:latin typeface="Times" panose="02020603050405020304" pitchFamily="18" charset="0"/>
              </a:rPr>
              <a:t>*CUMHURBAŞKANLIĞI STRATEJİ BÜTÇE BAŞKANLIĞI</a:t>
            </a:r>
          </a:p>
          <a:p>
            <a:pPr>
              <a:lnSpc>
                <a:spcPct val="150000"/>
              </a:lnSpc>
            </a:pPr>
            <a:r>
              <a:rPr lang="tr-TR" sz="2200" dirty="0">
                <a:latin typeface="Times" panose="02020603050405020304" pitchFamily="18" charset="0"/>
              </a:rPr>
              <a:t>  PERFORMANS PROGRAM GÖSTERGELERİ</a:t>
            </a:r>
          </a:p>
          <a:p>
            <a:pPr>
              <a:lnSpc>
                <a:spcPct val="150000"/>
              </a:lnSpc>
            </a:pPr>
            <a:r>
              <a:rPr lang="tr-TR" sz="2200" dirty="0">
                <a:latin typeface="Times" panose="02020603050405020304" pitchFamily="18" charset="0"/>
              </a:rPr>
              <a:t>*ÜNİVERSİTEMİZ STRATEJİK PLAN GÖSTERGELERİ</a:t>
            </a:r>
          </a:p>
          <a:p>
            <a:pPr>
              <a:lnSpc>
                <a:spcPct val="150000"/>
              </a:lnSpc>
            </a:pPr>
            <a:r>
              <a:rPr lang="tr-TR" sz="2200" dirty="0">
                <a:latin typeface="Times" panose="02020603050405020304" pitchFamily="18" charset="0"/>
              </a:rPr>
              <a:t>*ÜNİVERSİTEMİZ İÇ KONTROL UYUM EYLEM PLANI GÖSTERGELERİ</a:t>
            </a:r>
          </a:p>
          <a:p>
            <a:endParaRPr lang="tr-TR" dirty="0">
              <a:latin typeface="Times" panose="02020603050405020304" pitchFamily="18" charset="0"/>
            </a:endParaRPr>
          </a:p>
          <a:p>
            <a:endParaRPr lang="tr-TR" dirty="0">
              <a:latin typeface="Times" panose="02020603050405020304" pitchFamily="18" charset="0"/>
            </a:endParaRPr>
          </a:p>
          <a:p>
            <a:endParaRPr lang="tr-TR" dirty="0">
              <a:latin typeface="Times" panose="02020603050405020304" pitchFamily="18" charset="0"/>
            </a:endParaRPr>
          </a:p>
          <a:p>
            <a:endParaRPr lang="tr-TR" sz="1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52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:a16="http://schemas.microsoft.com/office/drawing/2014/main" id="{BF8C5581-0108-4169-B131-B91C06EDB6F0}"/>
              </a:ext>
            </a:extLst>
          </p:cNvPr>
          <p:cNvSpPr/>
          <p:nvPr/>
        </p:nvSpPr>
        <p:spPr>
          <a:xfrm>
            <a:off x="1984248" y="1"/>
            <a:ext cx="8823960" cy="1624915"/>
          </a:xfrm>
          <a:prstGeom prst="rect">
            <a:avLst/>
          </a:prstGeom>
          <a:ln>
            <a:noFill/>
          </a:ln>
        </p:spPr>
        <p:txBody>
          <a:bodyPr wrap="square" lIns="0" tIns="576000" rIns="0" bIns="576000">
            <a:spAutoFit/>
          </a:bodyPr>
          <a:lstStyle/>
          <a:p>
            <a:pPr algn="ctr"/>
            <a:r>
              <a:rPr lang="tr-TR" sz="3000" b="1" dirty="0">
                <a:solidFill>
                  <a:srgbClr val="C00000"/>
                </a:solidFill>
                <a:latin typeface="Times" panose="02020603050405020304" pitchFamily="18" charset="0"/>
              </a:rPr>
              <a:t>SUNUNUN AMACI</a:t>
            </a:r>
          </a:p>
        </p:txBody>
      </p:sp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-1" y="0"/>
            <a:ext cx="1875225" cy="6858000"/>
            <a:chOff x="-1" y="0"/>
            <a:chExt cx="1875225" cy="6858000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0"/>
              <a:ext cx="1875225" cy="6858000"/>
              <a:chOff x="-1" y="0"/>
              <a:chExt cx="1875225" cy="6840000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0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sp>
        <p:nvSpPr>
          <p:cNvPr id="4" name="Dikdörtgen 3">
            <a:extLst>
              <a:ext uri="{FF2B5EF4-FFF2-40B4-BE49-F238E27FC236}">
                <a16:creationId xmlns:a16="http://schemas.microsoft.com/office/drawing/2014/main" id="{6D50E6BD-3CDB-45A4-BD63-4E0A12A8EC7D}"/>
              </a:ext>
            </a:extLst>
          </p:cNvPr>
          <p:cNvSpPr/>
          <p:nvPr/>
        </p:nvSpPr>
        <p:spPr>
          <a:xfrm>
            <a:off x="2340864" y="1399032"/>
            <a:ext cx="939393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200" dirty="0">
                <a:latin typeface="Times" panose="02020603050405020304" pitchFamily="18" charset="0"/>
              </a:rPr>
              <a:t>2547 sayılı Yükseköğretim Kanunu çerçevesinde belirlenen görev ve sorumlulukları yürütmek üzere kurulan Üniversitemiz, yürüttüğü faaliyetleri neticesinde ölçülebilir veriler oluşmaktadır.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200" dirty="0">
                <a:latin typeface="Times" panose="02020603050405020304" pitchFamily="18" charset="0"/>
              </a:rPr>
              <a:t>Başta Üniversitemiz olmak üzere, Paydaşlarımız Kamu Kurum ve Kuruluşları tarafından, söz konusu verilerin takibi yapılmaktadır.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200" dirty="0">
                <a:latin typeface="Times" panose="02020603050405020304" pitchFamily="18" charset="0"/>
              </a:rPr>
              <a:t>Bu çerçevede;</a:t>
            </a:r>
          </a:p>
          <a:p>
            <a:r>
              <a:rPr lang="tr-TR" sz="2200" dirty="0">
                <a:latin typeface="Times" panose="02020603050405020304" pitchFamily="18" charset="0"/>
              </a:rPr>
              <a:t>     * Üniversitemizin hangi kurumlara yasal zorunluluk olarak veri sunduğu,</a:t>
            </a:r>
          </a:p>
          <a:p>
            <a:r>
              <a:rPr lang="tr-TR" sz="2200" dirty="0">
                <a:latin typeface="Times" panose="02020603050405020304" pitchFamily="18" charset="0"/>
              </a:rPr>
              <a:t>     * Üniversitemizden talep edilen verilerin  neler olduğu,</a:t>
            </a:r>
          </a:p>
          <a:p>
            <a:r>
              <a:rPr lang="tr-TR" sz="2200" dirty="0">
                <a:latin typeface="Times" panose="02020603050405020304" pitchFamily="18" charset="0"/>
              </a:rPr>
              <a:t>     * Söz konusu verilerin içeriklerinde tutarsızlıklar olmaması gerekliliği,</a:t>
            </a:r>
          </a:p>
          <a:p>
            <a:r>
              <a:rPr lang="tr-TR" sz="2200" dirty="0">
                <a:latin typeface="Times" panose="02020603050405020304" pitchFamily="18" charset="0"/>
              </a:rPr>
              <a:t>     * Üniversitemiz Stratejik Planında takibi yapılmak üzere yer alan verilerin, diğer kamu kurumlarına sunulan verilerle ne derece örtüştüğü,</a:t>
            </a:r>
          </a:p>
          <a:p>
            <a:r>
              <a:rPr lang="tr-TR" sz="2200" dirty="0">
                <a:latin typeface="Times" panose="02020603050405020304" pitchFamily="18" charset="0"/>
              </a:rPr>
              <a:t>     * Ortak verilere ilişkin yapılacak çalışmalar, hakkında gerekli bilgilendirmelerin yapılması</a:t>
            </a:r>
            <a:endParaRPr lang="tr-TR" dirty="0">
              <a:latin typeface="Times" panose="02020603050405020304" pitchFamily="18" charset="0"/>
            </a:endParaRPr>
          </a:p>
          <a:p>
            <a:endParaRPr lang="tr-TR" sz="1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700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:a16="http://schemas.microsoft.com/office/drawing/2014/main" id="{BF8C5581-0108-4169-B131-B91C06EDB6F0}"/>
              </a:ext>
            </a:extLst>
          </p:cNvPr>
          <p:cNvSpPr/>
          <p:nvPr/>
        </p:nvSpPr>
        <p:spPr>
          <a:xfrm>
            <a:off x="2012823" y="0"/>
            <a:ext cx="9089136" cy="1624915"/>
          </a:xfrm>
          <a:prstGeom prst="rect">
            <a:avLst/>
          </a:prstGeom>
          <a:ln>
            <a:noFill/>
          </a:ln>
        </p:spPr>
        <p:txBody>
          <a:bodyPr wrap="square" lIns="0" tIns="576000" rIns="0" bIns="576000">
            <a:spAutoFit/>
          </a:bodyPr>
          <a:lstStyle/>
          <a:p>
            <a:pPr algn="ctr"/>
            <a:r>
              <a:rPr lang="tr-TR" sz="3000" b="1" dirty="0">
                <a:solidFill>
                  <a:srgbClr val="C00000"/>
                </a:solidFill>
                <a:latin typeface="Times" panose="02020603050405020304" pitchFamily="18" charset="0"/>
              </a:rPr>
              <a:t>PERFORMANS GÖSTERGELERİ</a:t>
            </a:r>
          </a:p>
        </p:txBody>
      </p:sp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-1" y="0"/>
            <a:ext cx="1875225" cy="6858000"/>
            <a:chOff x="-1" y="0"/>
            <a:chExt cx="1875225" cy="6858000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0"/>
              <a:ext cx="1875225" cy="6858000"/>
              <a:chOff x="-1" y="0"/>
              <a:chExt cx="1875225" cy="6840000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0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sp>
        <p:nvSpPr>
          <p:cNvPr id="4" name="Dikdörtgen 3">
            <a:extLst>
              <a:ext uri="{FF2B5EF4-FFF2-40B4-BE49-F238E27FC236}">
                <a16:creationId xmlns:a16="http://schemas.microsoft.com/office/drawing/2014/main" id="{6D50E6BD-3CDB-45A4-BD63-4E0A12A8EC7D}"/>
              </a:ext>
            </a:extLst>
          </p:cNvPr>
          <p:cNvSpPr/>
          <p:nvPr/>
        </p:nvSpPr>
        <p:spPr>
          <a:xfrm>
            <a:off x="2167766" y="1399032"/>
            <a:ext cx="9656468" cy="373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>
                <a:latin typeface="Times" panose="02020603050405020304" pitchFamily="18" charset="0"/>
              </a:rPr>
              <a:t>Tüm kurum ve kuruluşların amaçları, amaçlarına ulaşmak için  bireysel veya takım düzeyinde gerçekleştirilecek hedefleri vardır.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>
                <a:latin typeface="Times" panose="02020603050405020304" pitchFamily="18" charset="0"/>
              </a:rPr>
              <a:t>Kamu kurum ve kuruluşları 5018 Kamu Mali Yönetim ve Kontrol Kanunu gereği stratejik amaç ve hedeflerini içeren Stratejik Planlar hazırlamak zorundadır.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>
                <a:latin typeface="Times" panose="02020603050405020304" pitchFamily="18" charset="0"/>
              </a:rPr>
              <a:t>Amaçlar ve hedefler soyut kavramlar içermektedir.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>
                <a:latin typeface="Times" panose="02020603050405020304" pitchFamily="18" charset="0"/>
              </a:rPr>
              <a:t>Amaçlara hedefler ile ulaşılmakta, hedeflere ulaşmak için ise belirlenen, ölçülebilir somut veriler belirlenmektedir.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000" dirty="0">
                <a:latin typeface="Times" panose="02020603050405020304" pitchFamily="18" charset="0"/>
              </a:rPr>
              <a:t>Söz konusu belirlenen somut veriler, performans göstergesi olarak ifade edilmektedir.</a:t>
            </a:r>
          </a:p>
        </p:txBody>
      </p:sp>
    </p:spTree>
    <p:extLst>
      <p:ext uri="{BB962C8B-B14F-4D97-AF65-F5344CB8AC3E}">
        <p14:creationId xmlns:p14="http://schemas.microsoft.com/office/powerpoint/2010/main" val="95557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:a16="http://schemas.microsoft.com/office/drawing/2014/main" id="{BF8C5581-0108-4169-B131-B91C06EDB6F0}"/>
              </a:ext>
            </a:extLst>
          </p:cNvPr>
          <p:cNvSpPr/>
          <p:nvPr/>
        </p:nvSpPr>
        <p:spPr>
          <a:xfrm>
            <a:off x="1984248" y="1"/>
            <a:ext cx="9979152" cy="1624915"/>
          </a:xfrm>
          <a:prstGeom prst="rect">
            <a:avLst/>
          </a:prstGeom>
          <a:ln>
            <a:noFill/>
          </a:ln>
        </p:spPr>
        <p:txBody>
          <a:bodyPr wrap="square" lIns="0" tIns="576000" rIns="0" bIns="576000">
            <a:spAutoFit/>
          </a:bodyPr>
          <a:lstStyle/>
          <a:p>
            <a:pPr algn="ctr"/>
            <a:r>
              <a:rPr lang="tr-TR" sz="3000" b="1" dirty="0">
                <a:solidFill>
                  <a:srgbClr val="C00000"/>
                </a:solidFill>
                <a:latin typeface="Times" panose="02020603050405020304" pitchFamily="18" charset="0"/>
              </a:rPr>
              <a:t>ÖRNEKLENDİRME</a:t>
            </a:r>
          </a:p>
        </p:txBody>
      </p:sp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0" y="0"/>
            <a:ext cx="1847850" cy="6972076"/>
            <a:chOff x="-1" y="-114076"/>
            <a:chExt cx="1875225" cy="6972076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-114076"/>
              <a:ext cx="1875225" cy="6972076"/>
              <a:chOff x="-1" y="-113777"/>
              <a:chExt cx="1875225" cy="6953777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-113777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sp>
        <p:nvSpPr>
          <p:cNvPr id="4" name="Dikdörtgen 3">
            <a:extLst>
              <a:ext uri="{FF2B5EF4-FFF2-40B4-BE49-F238E27FC236}">
                <a16:creationId xmlns:a16="http://schemas.microsoft.com/office/drawing/2014/main" id="{6D50E6BD-3CDB-45A4-BD63-4E0A12A8EC7D}"/>
              </a:ext>
            </a:extLst>
          </p:cNvPr>
          <p:cNvSpPr/>
          <p:nvPr/>
        </p:nvSpPr>
        <p:spPr>
          <a:xfrm>
            <a:off x="2242990" y="1444753"/>
            <a:ext cx="972041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Times" panose="02020603050405020304" pitchFamily="18" charset="0"/>
              </a:rPr>
              <a:t>Örnek:  Üniversitemiz Stratejik Plan Eğitim Başlığında yer alan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Times" panose="02020603050405020304" pitchFamily="18" charset="0"/>
              </a:rPr>
              <a:t>Amaç 1: Özgün/yenilikçi yöntemler ve güncel müfredat içerikleriyle eğitim-öğretimin kalitesini artırmak.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Times" panose="02020603050405020304" pitchFamily="18" charset="0"/>
              </a:rPr>
              <a:t>Hedef 1.1: Nitelikli bir eğitim için; uluslararası gelişmeleri takip ederek öğrenci etkileşimini teşvik edici, teknoloji destekli eğitim programları uygulanacaktır.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Times" panose="02020603050405020304" pitchFamily="18" charset="0"/>
              </a:rPr>
              <a:t>Hedef 2:…….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Times" panose="02020603050405020304" pitchFamily="18" charset="0"/>
              </a:rPr>
              <a:t>Hedef 3:….….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Times" panose="02020603050405020304" pitchFamily="18" charset="0"/>
              </a:rPr>
              <a:t>Hedef 4:…..…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Times" panose="02020603050405020304" pitchFamily="18" charset="0"/>
              </a:rPr>
              <a:t>Performans Göstergesi 1.1.1: Geliştirilen uygulama ağırlıklı ders sayısı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Times" panose="02020603050405020304" pitchFamily="18" charset="0"/>
              </a:rPr>
              <a:t>Performans Göstergesi 1.1.2:Temin edilen veya geliştirilen eğitim yazılım sayısı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Times" panose="02020603050405020304" pitchFamily="18" charset="0"/>
              </a:rPr>
              <a:t>Performans Göstergesi 1.1.3:Seçmeli ders havuzundaki yenilikçi, özgün ders sayısı</a:t>
            </a:r>
          </a:p>
          <a:p>
            <a:endParaRPr lang="tr-TR" sz="1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38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:a16="http://schemas.microsoft.com/office/drawing/2014/main" id="{BF8C5581-0108-4169-B131-B91C06EDB6F0}"/>
              </a:ext>
            </a:extLst>
          </p:cNvPr>
          <p:cNvSpPr/>
          <p:nvPr/>
        </p:nvSpPr>
        <p:spPr>
          <a:xfrm>
            <a:off x="1984248" y="2"/>
            <a:ext cx="9753050" cy="2086580"/>
          </a:xfrm>
          <a:prstGeom prst="rect">
            <a:avLst/>
          </a:prstGeom>
          <a:ln>
            <a:noFill/>
          </a:ln>
        </p:spPr>
        <p:txBody>
          <a:bodyPr wrap="square" lIns="0" tIns="576000" rIns="0" bIns="576000">
            <a:spAutoFit/>
          </a:bodyPr>
          <a:lstStyle/>
          <a:p>
            <a:pPr algn="ctr"/>
            <a:r>
              <a:rPr lang="tr-TR" sz="3000" b="1" dirty="0">
                <a:solidFill>
                  <a:srgbClr val="C00000"/>
                </a:solidFill>
                <a:latin typeface="Times" panose="02020603050405020304" pitchFamily="18" charset="0"/>
              </a:rPr>
              <a:t>PERFORMANS GÖSTERGELERİMİZİN BELİRLENMESİ</a:t>
            </a:r>
          </a:p>
        </p:txBody>
      </p:sp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-20348" y="0"/>
            <a:ext cx="1875225" cy="6858000"/>
            <a:chOff x="-1" y="0"/>
            <a:chExt cx="1875225" cy="6858000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0"/>
              <a:ext cx="1875225" cy="6858000"/>
              <a:chOff x="-1" y="0"/>
              <a:chExt cx="1875225" cy="6840000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0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sp>
        <p:nvSpPr>
          <p:cNvPr id="4" name="Dikdörtgen 3">
            <a:extLst>
              <a:ext uri="{FF2B5EF4-FFF2-40B4-BE49-F238E27FC236}">
                <a16:creationId xmlns:a16="http://schemas.microsoft.com/office/drawing/2014/main" id="{6D50E6BD-3CDB-45A4-BD63-4E0A12A8EC7D}"/>
              </a:ext>
            </a:extLst>
          </p:cNvPr>
          <p:cNvSpPr/>
          <p:nvPr/>
        </p:nvSpPr>
        <p:spPr>
          <a:xfrm>
            <a:off x="2242990" y="1657349"/>
            <a:ext cx="962367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400" dirty="0">
                <a:latin typeface="Times" panose="02020603050405020304" pitchFamily="18" charset="0"/>
              </a:rPr>
              <a:t>Başta Cumhurbaşkanlığı birimlerinden olmak üzere YÖK, YÖKAK, TÜBİTAK</a:t>
            </a:r>
          </a:p>
          <a:p>
            <a:r>
              <a:rPr lang="tr-TR" sz="2400" dirty="0">
                <a:latin typeface="Times" panose="02020603050405020304" pitchFamily="18" charset="0"/>
              </a:rPr>
              <a:t>      tarafından belirlenen performans gösterge setleri bulunmaktadır.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Times" panose="02020603050405020304" pitchFamily="18" charset="0"/>
              </a:rPr>
              <a:t>Belirlenen söz konusu performans göstergelerine ilişkin Üniversitemizde oluşan veriler, belirli periyotlarla ilgili modüller üzerinden bildirilmektedir.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Times" panose="02020603050405020304" pitchFamily="18" charset="0"/>
              </a:rPr>
              <a:t>Üniversitemiz stratejik planı hazırlanırken Üniversitemizin ihtisaslaşma alanları ile ilgili akademik ve idari birimlerimize ait performans göstergeleri dikkate alınmıştır.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sz="2400" dirty="0">
                <a:latin typeface="Times" panose="02020603050405020304" pitchFamily="18" charset="0"/>
              </a:rPr>
              <a:t>Üniversitemizin misyon ve vizyonuna uygun olarak tüm paydaşların geniş katılımı ile hazırlanan 2022-2026 Dönemi Stratejik Planında Üniversitemiz için belirlenmiş olan performans göstergeleri yer almaktadır.</a:t>
            </a:r>
          </a:p>
          <a:p>
            <a:endParaRPr lang="tr-TR" sz="1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82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:a16="http://schemas.microsoft.com/office/drawing/2014/main" id="{BF8C5581-0108-4169-B131-B91C06EDB6F0}"/>
              </a:ext>
            </a:extLst>
          </p:cNvPr>
          <p:cNvSpPr/>
          <p:nvPr/>
        </p:nvSpPr>
        <p:spPr>
          <a:xfrm>
            <a:off x="1984248" y="2"/>
            <a:ext cx="9753050" cy="1624915"/>
          </a:xfrm>
          <a:prstGeom prst="rect">
            <a:avLst/>
          </a:prstGeom>
          <a:ln>
            <a:noFill/>
          </a:ln>
        </p:spPr>
        <p:txBody>
          <a:bodyPr wrap="square" lIns="0" tIns="576000" rIns="0" bIns="576000">
            <a:spAutoFit/>
          </a:bodyPr>
          <a:lstStyle/>
          <a:p>
            <a:pPr algn="ctr"/>
            <a:r>
              <a:rPr lang="tr-TR" sz="3000" b="1" dirty="0">
                <a:solidFill>
                  <a:srgbClr val="C00000"/>
                </a:solidFill>
                <a:latin typeface="Times" panose="02020603050405020304" pitchFamily="18" charset="0"/>
              </a:rPr>
              <a:t>SÜREÇ YÖNETİMİ</a:t>
            </a:r>
          </a:p>
        </p:txBody>
      </p:sp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-20348" y="0"/>
            <a:ext cx="1875225" cy="6858000"/>
            <a:chOff x="-1" y="0"/>
            <a:chExt cx="1875225" cy="6858000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0"/>
              <a:ext cx="1875225" cy="6858000"/>
              <a:chOff x="-1" y="0"/>
              <a:chExt cx="1875225" cy="6840000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0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sp>
        <p:nvSpPr>
          <p:cNvPr id="4" name="Dikdörtgen 3">
            <a:extLst>
              <a:ext uri="{FF2B5EF4-FFF2-40B4-BE49-F238E27FC236}">
                <a16:creationId xmlns:a16="http://schemas.microsoft.com/office/drawing/2014/main" id="{6D50E6BD-3CDB-45A4-BD63-4E0A12A8EC7D}"/>
              </a:ext>
            </a:extLst>
          </p:cNvPr>
          <p:cNvSpPr/>
          <p:nvPr/>
        </p:nvSpPr>
        <p:spPr>
          <a:xfrm>
            <a:off x="2242990" y="1049311"/>
            <a:ext cx="9824092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>
                <a:latin typeface="Times" panose="02020603050405020304" pitchFamily="18" charset="0"/>
              </a:rPr>
              <a:t>Fraklı paydaşlarımız tarafından üretilen veriler üzerinden, Üniversitemizde takibi yapılan çok sayıda performans göstergeleri bulunmaktadır.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>
                <a:latin typeface="Times" panose="02020603050405020304" pitchFamily="18" charset="0"/>
              </a:rPr>
              <a:t>Aynı performans göstergesine ilişkin veri birden çok paydaşımız tarafından kullanılmaktadır.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>
                <a:latin typeface="Times" panose="02020603050405020304" pitchFamily="18" charset="0"/>
              </a:rPr>
              <a:t>Farklı periyotlarda istenilen veriler, ilgili birimde ekstra iş yükü oluşturmakta ve veriler arasında farklılıklar olabilmektedir.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>
                <a:latin typeface="Times" panose="02020603050405020304" pitchFamily="18" charset="0"/>
              </a:rPr>
              <a:t>Bu olumsuzlukların önüne geçmek için Üniversitemiz tarafından oluşturulan ve takibi yapılan tüm performans verilerine ilişkin ortak veri havuzu oluşturulacaktır.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>
                <a:latin typeface="Times" panose="02020603050405020304" pitchFamily="18" charset="0"/>
              </a:rPr>
              <a:t>Oluşturulan ortak veri havuzu belirli periyotlarla güncellenecektir.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r-TR" sz="2200" dirty="0">
                <a:latin typeface="Times" panose="02020603050405020304" pitchFamily="18" charset="0"/>
              </a:rPr>
              <a:t>Farklı paydaşlar tarafından takibi yapılan veriler, ortak veri havuzundan çekilerek performans gösterge değeri olarak sunulacaktır.</a:t>
            </a:r>
          </a:p>
          <a:p>
            <a:endParaRPr lang="tr-TR" sz="12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563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:a16="http://schemas.microsoft.com/office/drawing/2014/main" id="{BF8C5581-0108-4169-B131-B91C06EDB6F0}"/>
              </a:ext>
            </a:extLst>
          </p:cNvPr>
          <p:cNvSpPr/>
          <p:nvPr/>
        </p:nvSpPr>
        <p:spPr>
          <a:xfrm>
            <a:off x="1984248" y="1"/>
            <a:ext cx="8467344" cy="1624915"/>
          </a:xfrm>
          <a:prstGeom prst="rect">
            <a:avLst/>
          </a:prstGeom>
          <a:ln>
            <a:noFill/>
          </a:ln>
        </p:spPr>
        <p:txBody>
          <a:bodyPr wrap="square" lIns="0" tIns="576000" rIns="0" bIns="576000">
            <a:spAutoFit/>
          </a:bodyPr>
          <a:lstStyle/>
          <a:p>
            <a:pPr algn="ctr"/>
            <a:r>
              <a:rPr lang="tr-TR" sz="3000" b="1" dirty="0">
                <a:solidFill>
                  <a:srgbClr val="C00000"/>
                </a:solidFill>
                <a:latin typeface="Times" panose="02020603050405020304" pitchFamily="18" charset="0"/>
              </a:rPr>
              <a:t>İZLEME</a:t>
            </a:r>
          </a:p>
        </p:txBody>
      </p:sp>
      <p:grpSp>
        <p:nvGrpSpPr>
          <p:cNvPr id="11" name="Grup 10">
            <a:extLst>
              <a:ext uri="{FF2B5EF4-FFF2-40B4-BE49-F238E27FC236}">
                <a16:creationId xmlns:a16="http://schemas.microsoft.com/office/drawing/2014/main" id="{661BA2E1-1A6F-4B83-942B-F72339E0A1FC}"/>
              </a:ext>
            </a:extLst>
          </p:cNvPr>
          <p:cNvGrpSpPr/>
          <p:nvPr/>
        </p:nvGrpSpPr>
        <p:grpSpPr>
          <a:xfrm>
            <a:off x="-1" y="0"/>
            <a:ext cx="1875225" cy="6858000"/>
            <a:chOff x="-1" y="0"/>
            <a:chExt cx="1875225" cy="6858000"/>
          </a:xfrm>
        </p:grpSpPr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2E1BD5CD-A543-4623-AE13-F06C0E0DFE80}"/>
                </a:ext>
              </a:extLst>
            </p:cNvPr>
            <p:cNvGrpSpPr/>
            <p:nvPr/>
          </p:nvGrpSpPr>
          <p:grpSpPr>
            <a:xfrm>
              <a:off x="-1" y="0"/>
              <a:ext cx="1875225" cy="6858000"/>
              <a:chOff x="-1" y="0"/>
              <a:chExt cx="1875225" cy="6840000"/>
            </a:xfrm>
          </p:grpSpPr>
          <p:sp>
            <p:nvSpPr>
              <p:cNvPr id="7" name="Dikdörtgen 6">
                <a:extLst>
                  <a:ext uri="{FF2B5EF4-FFF2-40B4-BE49-F238E27FC236}">
                    <a16:creationId xmlns:a16="http://schemas.microsoft.com/office/drawing/2014/main" id="{86A81330-9A46-4021-A60B-5530CB4B40D1}"/>
                  </a:ext>
                </a:extLst>
              </p:cNvPr>
              <p:cNvSpPr/>
              <p:nvPr/>
            </p:nvSpPr>
            <p:spPr>
              <a:xfrm>
                <a:off x="-1" y="0"/>
                <a:ext cx="1875225" cy="6840000"/>
              </a:xfrm>
              <a:prstGeom prst="rect">
                <a:avLst/>
              </a:prstGeom>
              <a:solidFill>
                <a:srgbClr val="CFD5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" name="Dikdörtgen 1">
                <a:extLst>
                  <a:ext uri="{FF2B5EF4-FFF2-40B4-BE49-F238E27FC236}">
                    <a16:creationId xmlns:a16="http://schemas.microsoft.com/office/drawing/2014/main" id="{D1B5DE08-4140-4CF0-8E78-F8F18B3AA62C}"/>
                  </a:ext>
                </a:extLst>
              </p:cNvPr>
              <p:cNvSpPr/>
              <p:nvPr/>
            </p:nvSpPr>
            <p:spPr>
              <a:xfrm>
                <a:off x="0" y="0"/>
                <a:ext cx="1800000" cy="6840000"/>
              </a:xfrm>
              <a:prstGeom prst="rect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4EA11674-FB92-4B39-BB3A-AFE4A4B339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766" y="2526405"/>
              <a:ext cx="1094022" cy="1228972"/>
            </a:xfrm>
            <a:prstGeom prst="rect">
              <a:avLst/>
            </a:prstGeom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B913BC36-11BF-4EBC-9619-D1476BEDAFBB}"/>
                </a:ext>
              </a:extLst>
            </p:cNvPr>
            <p:cNvGrpSpPr/>
            <p:nvPr/>
          </p:nvGrpSpPr>
          <p:grpSpPr>
            <a:xfrm>
              <a:off x="253998" y="6377382"/>
              <a:ext cx="1308103" cy="184666"/>
              <a:chOff x="3782160" y="6472628"/>
              <a:chExt cx="1954945" cy="275981"/>
            </a:xfrm>
          </p:grpSpPr>
          <p:pic>
            <p:nvPicPr>
              <p:cNvPr id="14" name="Resim 13">
                <a:extLst>
                  <a:ext uri="{FF2B5EF4-FFF2-40B4-BE49-F238E27FC236}">
                    <a16:creationId xmlns:a16="http://schemas.microsoft.com/office/drawing/2014/main" id="{F45FCF51-A923-4A68-830F-89A929A371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82160" y="6490527"/>
                <a:ext cx="241200" cy="241200"/>
              </a:xfrm>
              <a:prstGeom prst="rect">
                <a:avLst/>
              </a:prstGeom>
            </p:spPr>
          </p:pic>
          <p:sp>
            <p:nvSpPr>
              <p:cNvPr id="15" name="Metin kutusu 14">
                <a:extLst>
                  <a:ext uri="{FF2B5EF4-FFF2-40B4-BE49-F238E27FC236}">
                    <a16:creationId xmlns:a16="http://schemas.microsoft.com/office/drawing/2014/main" id="{38D0DFD3-24F1-44B7-85D0-151256073FFD}"/>
                  </a:ext>
                </a:extLst>
              </p:cNvPr>
              <p:cNvSpPr txBox="1"/>
              <p:nvPr/>
            </p:nvSpPr>
            <p:spPr>
              <a:xfrm>
                <a:off x="4102102" y="6472628"/>
                <a:ext cx="1635003" cy="27598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tr-TR" sz="1200" i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www.sivas.edu.tr</a:t>
                </a:r>
              </a:p>
            </p:txBody>
          </p:sp>
        </p:grpSp>
      </p:grpSp>
      <p:sp>
        <p:nvSpPr>
          <p:cNvPr id="4" name="Dikdörtgen 3">
            <a:extLst>
              <a:ext uri="{FF2B5EF4-FFF2-40B4-BE49-F238E27FC236}">
                <a16:creationId xmlns:a16="http://schemas.microsoft.com/office/drawing/2014/main" id="{6D50E6BD-3CDB-45A4-BD63-4E0A12A8EC7D}"/>
              </a:ext>
            </a:extLst>
          </p:cNvPr>
          <p:cNvSpPr/>
          <p:nvPr/>
        </p:nvSpPr>
        <p:spPr>
          <a:xfrm>
            <a:off x="2242989" y="1352550"/>
            <a:ext cx="958706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200" dirty="0">
                <a:latin typeface="Times" panose="02020603050405020304" pitchFamily="18" charset="0"/>
              </a:rPr>
              <a:t>Tüm akademik ve idari birimler tarafından  Rektörlük makamına sunulmak üzere (Stratejik Plandan bağımsız olarak) </a:t>
            </a:r>
            <a:r>
              <a:rPr lang="tr-TR" sz="2200" dirty="0">
                <a:solidFill>
                  <a:srgbClr val="C00000"/>
                </a:solidFill>
                <a:latin typeface="Times" panose="02020603050405020304" pitchFamily="18" charset="0"/>
                <a:hlinkClick r:id="rId5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Eylem Planları </a:t>
            </a:r>
            <a:r>
              <a:rPr lang="tr-TR" sz="2200" dirty="0">
                <a:latin typeface="Times" panose="02020603050405020304" pitchFamily="18" charset="0"/>
              </a:rPr>
              <a:t>hazırlanmış ve sunulmuştur.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200" dirty="0">
                <a:latin typeface="Times" panose="02020603050405020304" pitchFamily="18" charset="0"/>
              </a:rPr>
              <a:t>Stratejik Plan Performans Göstergeleri ile Birim Eylem Planları aynı tablolarda yer alacak şekilde tablolar hazırlanmıştır.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200" dirty="0">
                <a:latin typeface="Times" panose="02020603050405020304" pitchFamily="18" charset="0"/>
              </a:rPr>
              <a:t>Tüm akademik ve idari birim yetkilileri ile başta Stratejik Plan Performans Göstergeleri ve diğer performans göstergelerinin takibi ile ilgili toplantılar yapılmıştır.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200" dirty="0">
                <a:latin typeface="Times" panose="02020603050405020304" pitchFamily="18" charset="0"/>
              </a:rPr>
              <a:t>UBYS üzerinde yer alan modül üzerinden,  Stratejik Plan Performans göstergelerinin takibinin yapılabilmesi için İzmir Katip Çelebi Üniversitesi ile ortak çalışma yürütülmektedir.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2200" dirty="0">
                <a:latin typeface="Times" panose="02020603050405020304" pitchFamily="18" charset="0"/>
              </a:rPr>
              <a:t>Söz konusu modül üzerinden, diğer kamu kurum ve kuruluşları tarafından takibi yapılan göstergelerin de takibinin yapılabilmesi adına </a:t>
            </a:r>
            <a:r>
              <a:rPr lang="tr-TR" sz="2200" dirty="0">
                <a:solidFill>
                  <a:srgbClr val="FF0000"/>
                </a:solidFill>
                <a:latin typeface="Times" panose="02020603050405020304" pitchFamily="18" charset="0"/>
                <a:hlinkClick r:id="rId6" action="ppaction://hlinkfile"/>
              </a:rPr>
              <a:t>Ortak Veri Havuzunun </a:t>
            </a:r>
            <a:r>
              <a:rPr lang="tr-TR" sz="2200" dirty="0">
                <a:latin typeface="Times" panose="02020603050405020304" pitchFamily="18" charset="0"/>
              </a:rPr>
              <a:t>oluşturulmasına yönelik çalışmalarımız devam etmektedir.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tr-TR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9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2015</TotalTime>
  <Words>2192</Words>
  <Application>Microsoft Office PowerPoint</Application>
  <PresentationFormat>Geniş ekran</PresentationFormat>
  <Paragraphs>260</Paragraphs>
  <Slides>18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Tahoma</vt:lpstr>
      <vt:lpstr>Times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GÖSTERGE SETLERİ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SGDB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 Tırpan</dc:creator>
  <cp:lastModifiedBy>asahan</cp:lastModifiedBy>
  <cp:revision>287</cp:revision>
  <cp:lastPrinted>2021-03-04T07:02:18Z</cp:lastPrinted>
  <dcterms:created xsi:type="dcterms:W3CDTF">2021-03-03T06:49:27Z</dcterms:created>
  <dcterms:modified xsi:type="dcterms:W3CDTF">2022-04-26T06:10:27Z</dcterms:modified>
</cp:coreProperties>
</file>